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8" r:id="rId2"/>
  </p:sldMasterIdLst>
  <p:notesMasterIdLst>
    <p:notesMasterId r:id="rId26"/>
  </p:notesMasterIdLst>
  <p:sldIdLst>
    <p:sldId id="305" r:id="rId3"/>
    <p:sldId id="312" r:id="rId4"/>
    <p:sldId id="321" r:id="rId5"/>
    <p:sldId id="362" r:id="rId6"/>
    <p:sldId id="371" r:id="rId7"/>
    <p:sldId id="350" r:id="rId8"/>
    <p:sldId id="363" r:id="rId9"/>
    <p:sldId id="364" r:id="rId10"/>
    <p:sldId id="349" r:id="rId11"/>
    <p:sldId id="367" r:id="rId12"/>
    <p:sldId id="366" r:id="rId13"/>
    <p:sldId id="368" r:id="rId14"/>
    <p:sldId id="365" r:id="rId15"/>
    <p:sldId id="370" r:id="rId16"/>
    <p:sldId id="355" r:id="rId17"/>
    <p:sldId id="359" r:id="rId18"/>
    <p:sldId id="360" r:id="rId19"/>
    <p:sldId id="358" r:id="rId20"/>
    <p:sldId id="373" r:id="rId21"/>
    <p:sldId id="357" r:id="rId22"/>
    <p:sldId id="356" r:id="rId23"/>
    <p:sldId id="319" r:id="rId24"/>
    <p:sldId id="374" r:id="rId25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7">
          <p15:clr>
            <a:srgbClr val="A4A3A4"/>
          </p15:clr>
        </p15:guide>
        <p15:guide id="2" orient="horz" pos="1620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F2FE"/>
    <a:srgbClr val="CCFFCC"/>
    <a:srgbClr val="56F478"/>
    <a:srgbClr val="0000FF"/>
    <a:srgbClr val="009900"/>
    <a:srgbClr val="00B762"/>
    <a:srgbClr val="DF0048"/>
    <a:srgbClr val="FF5E55"/>
    <a:srgbClr val="D8D8D8"/>
    <a:srgbClr val="FAEF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58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62" y="96"/>
      </p:cViewPr>
      <p:guideLst>
        <p:guide orient="horz" pos="2187"/>
        <p:guide orient="horz" pos="162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fld id="{18F5DA94-CC9C-4364-A56B-1AE775DF1557}" type="datetimeFigureOut">
              <a:rPr lang="zh-CN" altLang="en-US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fld id="{9463D334-CB4C-4C43-8F83-DCFBC246C346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325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60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564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" Target="../slides/slide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D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1270"/>
            <a:ext cx="9144000" cy="452228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1" y="92978"/>
            <a:ext cx="1804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长方体和正方体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46A82D66-7213-428C-90AB-D19B5A0DB276}"/>
              </a:ext>
            </a:extLst>
          </p:cNvPr>
          <p:cNvGrpSpPr/>
          <p:nvPr userDrawn="1"/>
        </p:nvGrpSpPr>
        <p:grpSpPr>
          <a:xfrm>
            <a:off x="7996580" y="4732024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5FE0F05-7D6C-489C-A84E-9A6F7871C37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6" action="ppaction://hlinksldjump"/>
              <a:extLst>
                <a:ext uri="{FF2B5EF4-FFF2-40B4-BE49-F238E27FC236}">
                  <a16:creationId xmlns:a16="http://schemas.microsoft.com/office/drawing/2014/main" id="{44880430-7A14-400F-8A6C-760910BC60C2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97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D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1270"/>
            <a:ext cx="9144000" cy="45222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252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Relationship Id="rId6" Type="http://schemas.openxmlformats.org/officeDocument/2006/relationships/slide" Target="slide3.xml"/><Relationship Id="rId5" Type="http://schemas.openxmlformats.org/officeDocument/2006/relationships/slide" Target="slide22.xml"/><Relationship Id="rId4" Type="http://schemas.openxmlformats.org/officeDocument/2006/relationships/slide" Target="slide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6" name="矩形 25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29" name="文本框 22"/>
              <p:cNvSpPr txBox="1"/>
              <p:nvPr/>
            </p:nvSpPr>
            <p:spPr>
              <a:xfrm>
                <a:off x="179512" y="51470"/>
                <a:ext cx="23391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30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1" name="矩形 30"/>
          <p:cNvSpPr/>
          <p:nvPr/>
        </p:nvSpPr>
        <p:spPr>
          <a:xfrm>
            <a:off x="1423939" y="1435155"/>
            <a:ext cx="6085640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长方体和正方体</a:t>
            </a:r>
          </a:p>
        </p:txBody>
      </p:sp>
      <p:pic>
        <p:nvPicPr>
          <p:cNvPr id="3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矩形 32"/>
          <p:cNvSpPr/>
          <p:nvPr/>
        </p:nvSpPr>
        <p:spPr>
          <a:xfrm>
            <a:off x="912693" y="519703"/>
            <a:ext cx="1668780" cy="68389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总复习</a:t>
            </a:r>
          </a:p>
        </p:txBody>
      </p:sp>
      <p:pic>
        <p:nvPicPr>
          <p:cNvPr id="34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单圆角矩形 34"/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6" name="单圆角矩形 35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7" name="单圆角矩形 36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8" name="单圆角矩形 37"/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9" name="圆角矩形 38">
            <a:hlinkClick r:id="rId3" action="ppaction://hlinksldjump"/>
          </p:cNvPr>
          <p:cNvSpPr/>
          <p:nvPr/>
        </p:nvSpPr>
        <p:spPr>
          <a:xfrm>
            <a:off x="22681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复习导入</a:t>
            </a:r>
          </a:p>
        </p:txBody>
      </p:sp>
      <p:sp>
        <p:nvSpPr>
          <p:cNvPr id="40" name="圆角矩形 39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巩固练习</a:t>
            </a:r>
          </a:p>
        </p:txBody>
      </p:sp>
      <p:sp>
        <p:nvSpPr>
          <p:cNvPr id="41" name="圆角矩形 40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课后作业</a:t>
            </a:r>
          </a:p>
        </p:txBody>
      </p:sp>
      <p:sp>
        <p:nvSpPr>
          <p:cNvPr id="42" name="圆角矩形 41">
            <a:hlinkClick r:id="rId6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知识梳理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27071" y="319842"/>
            <a:ext cx="6837512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什么是容积？容积的单位有哪些？</a:t>
            </a: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829014" y="1487494"/>
            <a:ext cx="7219431" cy="58631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容器所能容纳物体的体积，叫作它们的容积。</a:t>
            </a: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647866" y="2295137"/>
            <a:ext cx="8323605" cy="58631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容积的单位有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升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毫升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，用字母分别表示为</a:t>
            </a:r>
            <a:r>
              <a:rPr lang="en-US" altLang="zh-CN" sz="2800" b="1" i="1" dirty="0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L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800" b="1" i="1" dirty="0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mL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24032" y="383840"/>
            <a:ext cx="5611685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体积单位间的进率是怎样的？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5"/>
              <p:cNvSpPr txBox="1">
                <a:spLocks noChangeArrowheads="1"/>
              </p:cNvSpPr>
              <p:nvPr/>
            </p:nvSpPr>
            <p:spPr bwMode="auto">
              <a:xfrm>
                <a:off x="1049610" y="1216564"/>
                <a:ext cx="6665235" cy="5454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sSupPr>
                      <m:e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𝒎</m:t>
                        </m:r>
                      </m:e>
                      <m:sup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=1000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sSupPr>
                      <m:e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𝒅</m:t>
                        </m:r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𝒎</m:t>
                        </m:r>
                      </m:e>
                      <m:sup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zh-CN" altLang="en-US" sz="2800" b="1" dirty="0">
                    <a:latin typeface="楷体" pitchFamily="49" charset="-122"/>
                    <a:ea typeface="楷体" pitchFamily="49" charset="-122"/>
                  </a:rPr>
                  <a:t>，</a:t>
                </a:r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 1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sSup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𝒅𝒎</m:t>
                        </m:r>
                      </m:e>
                      <m:sup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=1000</a:t>
                </a:r>
                <a:r>
                  <a:rPr lang="en-US" altLang="zh-CN" sz="2800" b="1" dirty="0">
                    <a:latin typeface="Cambria Math" pitchFamily="18" charset="0"/>
                    <a:ea typeface="Cambria Math" pitchFamily="18" charset="0"/>
                  </a:rPr>
                  <a:t>c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𝒎</m:t>
                        </m:r>
                      </m:e>
                      <m:sup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zh-CN" altLang="en-US" sz="2800" b="1" dirty="0">
                    <a:latin typeface="楷体" pitchFamily="49" charset="-122"/>
                    <a:ea typeface="楷体" pitchFamily="49" charset="-122"/>
                  </a:rPr>
                  <a:t>。</a:t>
                </a:r>
              </a:p>
            </p:txBody>
          </p:sp>
        </mc:Choice>
        <mc:Fallback xmlns="">
          <p:sp>
            <p:nvSpPr>
              <p:cNvPr id="13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49610" y="1216564"/>
                <a:ext cx="6665235" cy="545406"/>
              </a:xfrm>
              <a:prstGeom prst="rect">
                <a:avLst/>
              </a:prstGeom>
              <a:blipFill rotWithShape="1">
                <a:blip r:embed="rId2"/>
                <a:stretch>
                  <a:fillRect l="-2194" t="-8989" b="-3258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5"/>
              <p:cNvSpPr txBox="1">
                <a:spLocks noChangeArrowheads="1"/>
              </p:cNvSpPr>
              <p:nvPr/>
            </p:nvSpPr>
            <p:spPr bwMode="auto">
              <a:xfrm>
                <a:off x="1199930" y="2145702"/>
                <a:ext cx="4208831" cy="5979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8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sSupPr>
                      <m:e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𝒎</m:t>
                        </m:r>
                      </m:e>
                      <m:sup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=</a:t>
                </a:r>
                <a:r>
                  <a:rPr lang="zh-CN" altLang="en-US" sz="2800" b="1" dirty="0">
                    <a:latin typeface="楷体" pitchFamily="49" charset="-122"/>
                    <a:ea typeface="楷体" pitchFamily="49" charset="-122"/>
                  </a:rPr>
                  <a:t>（     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sSupPr>
                      <m:e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𝒅</m:t>
                        </m:r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𝒎</m:t>
                        </m:r>
                      </m:e>
                      <m:sup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sup>
                    </m:sSup>
                  </m:oMath>
                </a14:m>
                <a:endParaRPr lang="zh-CN" altLang="en-US" sz="28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11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99930" y="2145702"/>
                <a:ext cx="4208831" cy="597984"/>
              </a:xfrm>
              <a:prstGeom prst="rect">
                <a:avLst/>
              </a:prstGeom>
              <a:blipFill rotWithShape="1">
                <a:blip r:embed="rId3"/>
                <a:stretch>
                  <a:fillRect l="-3478" t="-8163" b="-1734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5"/>
              <p:cNvSpPr txBox="1">
                <a:spLocks noChangeArrowheads="1"/>
              </p:cNvSpPr>
              <p:nvPr/>
            </p:nvSpPr>
            <p:spPr bwMode="auto">
              <a:xfrm>
                <a:off x="1199930" y="2970952"/>
                <a:ext cx="4208831" cy="5979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9000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altLang="zh-CN" sz="2800" b="1" i="1" smtClean="0">
                            <a:latin typeface="Cambria Math" pitchFamily="18" charset="0"/>
                            <a:ea typeface="Cambria Math" pitchFamily="18" charset="0"/>
                          </a:rPr>
                          <m:t>𝒄</m:t>
                        </m:r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𝒎</m:t>
                        </m:r>
                      </m:e>
                      <m:sup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=</a:t>
                </a:r>
                <a:r>
                  <a:rPr lang="zh-CN" altLang="en-US" sz="2800" b="1" dirty="0">
                    <a:latin typeface="楷体" pitchFamily="49" charset="-122"/>
                    <a:ea typeface="楷体" pitchFamily="49" charset="-122"/>
                  </a:rPr>
                  <a:t>（</a:t>
                </a:r>
                <a:r>
                  <a:rPr lang="en-US" altLang="zh-CN" sz="2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   </a:t>
                </a:r>
                <a:r>
                  <a:rPr lang="zh-CN" altLang="en-US" sz="2800" b="1" dirty="0">
                    <a:latin typeface="楷体" pitchFamily="49" charset="-122"/>
                    <a:ea typeface="楷体" pitchFamily="49" charset="-122"/>
                  </a:rPr>
                  <a:t>）</a:t>
                </a:r>
                <a:r>
                  <a:rPr lang="en-US" altLang="zh-CN" sz="2800" b="1" i="1" dirty="0">
                    <a:latin typeface="Cambria Math" pitchFamily="18" charset="0"/>
                    <a:ea typeface="Cambria Math" pitchFamily="18" charset="0"/>
                  </a:rPr>
                  <a:t>d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𝒎</m:t>
                        </m:r>
                      </m:e>
                      <m:sup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Cambria Math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zh-CN" altLang="en-US" sz="2800" b="1" dirty="0">
                    <a:latin typeface="Cambria Math" pitchFamily="18" charset="0"/>
                    <a:ea typeface="楷体" pitchFamily="49" charset="-122"/>
                  </a:rPr>
                  <a:t>。</a:t>
                </a:r>
              </a:p>
            </p:txBody>
          </p:sp>
        </mc:Choice>
        <mc:Fallback xmlns="">
          <p:sp>
            <p:nvSpPr>
              <p:cNvPr id="12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99930" y="2970952"/>
                <a:ext cx="4208831" cy="597984"/>
              </a:xfrm>
              <a:prstGeom prst="rect">
                <a:avLst/>
              </a:prstGeom>
              <a:blipFill rotWithShape="1">
                <a:blip r:embed="rId4"/>
                <a:stretch>
                  <a:fillRect l="-3478" t="-8163" b="-204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2488033" y="2137953"/>
            <a:ext cx="1367708" cy="58631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5000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301192" y="2946243"/>
            <a:ext cx="460435" cy="58631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endParaRPr lang="zh-CN" altLang="en-US" sz="2800" b="1" dirty="0">
              <a:latin typeface="Cambria Math" panose="020405030504060302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3" grpId="0"/>
      <p:bldP spid="11" grpId="0"/>
      <p:bldP spid="12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27071" y="354530"/>
            <a:ext cx="8267050" cy="125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容积单位间的进率是怎样的？容积单位和体积单位间的换算呢？</a:t>
            </a:r>
          </a:p>
        </p:txBody>
      </p:sp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1286069" y="1869153"/>
            <a:ext cx="6665235" cy="61286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3200" b="1" i="1" dirty="0">
                <a:latin typeface="+mn-lt"/>
                <a:ea typeface="+mj-ea"/>
              </a:rPr>
              <a:t>L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=1000</a:t>
            </a:r>
            <a:r>
              <a:rPr lang="en-US" altLang="zh-CN" sz="3200" b="1" i="1" dirty="0">
                <a:latin typeface="+mn-lt"/>
                <a:ea typeface="楷体" panose="02010609060101010101" pitchFamily="49" charset="-122"/>
              </a:rPr>
              <a:t>mL</a:t>
            </a:r>
            <a:r>
              <a:rPr lang="en-US" altLang="zh-CN" sz="3200" b="1" dirty="0">
                <a:ea typeface="楷体" panose="02010609060101010101" pitchFamily="49" charset="-122"/>
              </a:rPr>
              <a:t>  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r>
              <a:rPr lang="en-US" altLang="zh-CN" sz="3200" b="1" i="1" dirty="0">
                <a:latin typeface="+mn-lt"/>
                <a:ea typeface="楷体" panose="02010609060101010101" pitchFamily="49" charset="-122"/>
              </a:rPr>
              <a:t>mL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=1</a:t>
            </a:r>
            <a:r>
              <a:rPr lang="en-US" altLang="zh-CN" sz="3200" b="1" i="1" dirty="0">
                <a:latin typeface="+mn-lt"/>
                <a:ea typeface="楷体" panose="02010609060101010101" pitchFamily="49" charset="-122"/>
              </a:rPr>
              <a:t>L</a:t>
            </a:r>
            <a:endParaRPr lang="zh-CN" altLang="en-US" sz="3200" b="1" dirty="0">
              <a:latin typeface="+mn-lt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5"/>
              <p:cNvSpPr txBox="1">
                <a:spLocks noChangeArrowheads="1"/>
              </p:cNvSpPr>
              <p:nvPr/>
            </p:nvSpPr>
            <p:spPr bwMode="auto">
              <a:xfrm>
                <a:off x="1239382" y="2574114"/>
                <a:ext cx="6665235" cy="6251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r>
                  <a:rPr lang="en-US" altLang="zh-CN" sz="3200" b="1" i="1" dirty="0">
                    <a:latin typeface="+mn-lt"/>
                    <a:ea typeface="楷体" pitchFamily="49" charset="-122"/>
                  </a:rPr>
                  <a:t>L</a:t>
                </a:r>
                <a:r>
                  <a:rPr lang="en-US" altLang="zh-CN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=1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</m:ctrlPr>
                      </m:sSupPr>
                      <m:e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𝒅𝒎</m:t>
                        </m:r>
                      </m:e>
                      <m:sup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𝟑</m:t>
                        </m:r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 </m:t>
                        </m:r>
                      </m:sup>
                    </m:sSup>
                    <m:r>
                      <a:rPr lang="en-US" altLang="zh-CN" sz="3200" b="1" i="1" smtClean="0"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  </m:t>
                    </m:r>
                  </m:oMath>
                </a14:m>
                <a:r>
                  <a:rPr lang="zh-CN" altLang="en-US" sz="3200" b="1" dirty="0">
                    <a:latin typeface="楷体" pitchFamily="49" charset="-122"/>
                    <a:ea typeface="楷体" pitchFamily="49" charset="-122"/>
                  </a:rPr>
                  <a:t>   </a:t>
                </a:r>
                <a:r>
                  <a:rPr lang="en-US" altLang="zh-CN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r>
                  <a:rPr lang="en-US" altLang="zh-CN" sz="3200" b="1" i="1" dirty="0">
                    <a:latin typeface="+mn-lt"/>
                    <a:ea typeface="楷体" pitchFamily="49" charset="-122"/>
                  </a:rPr>
                  <a:t>mL</a:t>
                </a:r>
                <a:r>
                  <a:rPr lang="en-US" altLang="zh-CN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=1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1" i="1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</m:ctrlPr>
                      </m:sSupPr>
                      <m:e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𝒄</m:t>
                        </m:r>
                        <m:r>
                          <a:rPr lang="en-US" altLang="zh-CN" sz="3200" b="1" i="1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𝒎</m:t>
                        </m:r>
                      </m:e>
                      <m:sup>
                        <m:r>
                          <a:rPr lang="en-US" altLang="zh-CN" sz="3200" b="1" i="1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𝟑</m:t>
                        </m:r>
                        <m:r>
                          <a:rPr lang="en-US" altLang="zh-CN" sz="3200" b="1" i="1"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 </m:t>
                        </m:r>
                      </m:sup>
                    </m:sSup>
                    <m:r>
                      <a:rPr lang="en-US" altLang="zh-CN" sz="3200" b="1" i="1"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  </m:t>
                    </m:r>
                  </m:oMath>
                </a14:m>
                <a:r>
                  <a:rPr lang="zh-CN" altLang="en-US" sz="3200" b="1" dirty="0">
                    <a:latin typeface="楷体" pitchFamily="49" charset="-122"/>
                    <a:ea typeface="楷体" pitchFamily="49" charset="-122"/>
                  </a:rPr>
                  <a:t>   </a:t>
                </a:r>
              </a:p>
            </p:txBody>
          </p:sp>
        </mc:Choice>
        <mc:Fallback xmlns="">
          <p:sp>
            <p:nvSpPr>
              <p:cNvPr id="12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39382" y="2574114"/>
                <a:ext cx="6665235" cy="625171"/>
              </a:xfrm>
              <a:prstGeom prst="rect">
                <a:avLst/>
              </a:prstGeom>
              <a:blipFill rotWithShape="1">
                <a:blip r:embed="rId2"/>
                <a:stretch>
                  <a:fillRect l="-2651" t="-9709" b="-3398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3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09818" y="341373"/>
            <a:ext cx="7210824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长方体和正方体的体积公式是什么？</a:t>
            </a:r>
          </a:p>
        </p:txBody>
      </p:sp>
      <p:sp>
        <p:nvSpPr>
          <p:cNvPr id="110" name="TextBox 15"/>
          <p:cNvSpPr txBox="1">
            <a:spLocks noChangeArrowheads="1"/>
          </p:cNvSpPr>
          <p:nvPr/>
        </p:nvSpPr>
        <p:spPr bwMode="auto">
          <a:xfrm>
            <a:off x="880768" y="1243605"/>
            <a:ext cx="7563473" cy="58631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长方体的体积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，字母公式为</a:t>
            </a:r>
            <a:r>
              <a:rPr lang="en-US" altLang="zh-CN" sz="2800" b="1" i="1" dirty="0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V=abh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5"/>
              <p:cNvSpPr txBox="1">
                <a:spLocks noChangeArrowheads="1"/>
              </p:cNvSpPr>
              <p:nvPr/>
            </p:nvSpPr>
            <p:spPr bwMode="auto">
              <a:xfrm>
                <a:off x="880768" y="1865434"/>
                <a:ext cx="7563474" cy="11150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zh-CN" altLang="en-US" sz="2800" b="1" dirty="0">
                    <a:latin typeface="楷体" pitchFamily="49" charset="-122"/>
                    <a:ea typeface="楷体" pitchFamily="49" charset="-122"/>
                  </a:rPr>
                  <a:t>正方体的体积</a:t>
                </a:r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=</a:t>
                </a:r>
                <a:r>
                  <a:rPr lang="zh-CN" altLang="en-US" sz="2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棱长</a:t>
                </a:r>
                <a:r>
                  <a:rPr lang="en-US" altLang="zh-CN" sz="2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×</a:t>
                </a:r>
                <a:r>
                  <a:rPr lang="zh-CN" altLang="en-US" sz="2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棱长</a:t>
                </a:r>
                <a:r>
                  <a:rPr lang="en-US" altLang="zh-CN" sz="2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×</a:t>
                </a:r>
                <a:r>
                  <a:rPr lang="zh-CN" altLang="en-US" sz="2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棱长</a:t>
                </a:r>
                <a:r>
                  <a:rPr lang="zh-CN" altLang="en-US" sz="2800" b="1" dirty="0">
                    <a:latin typeface="楷体" pitchFamily="49" charset="-122"/>
                    <a:ea typeface="楷体" pitchFamily="49" charset="-122"/>
                  </a:rPr>
                  <a:t>，字母公式为</a:t>
                </a:r>
                <a:r>
                  <a:rPr lang="en-US" altLang="zh-CN" sz="2800" b="1" i="1" dirty="0">
                    <a:solidFill>
                      <a:srgbClr val="FF0000"/>
                    </a:solidFill>
                    <a:latin typeface="+mn-lt"/>
                    <a:ea typeface="楷体" pitchFamily="49" charset="-122"/>
                  </a:rPr>
                  <a:t>V</a:t>
                </a:r>
                <a:r>
                  <a:rPr lang="en-US" altLang="zh-CN" sz="2800" b="1" i="1" dirty="0">
                    <a:solidFill>
                      <a:srgbClr val="FF0000"/>
                    </a:solidFill>
                    <a:ea typeface="楷体" pitchFamily="49" charset="-122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sSupPr>
                      <m:e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itchFamily="49" charset="-122"/>
                          </a:rPr>
                          <m:t>𝒂</m:t>
                        </m:r>
                      </m:e>
                      <m:sup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zh-CN" altLang="en-US" sz="2800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。</a:t>
                </a:r>
                <a:endParaRPr lang="zh-CN" altLang="en-US" sz="28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13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0768" y="1865434"/>
                <a:ext cx="7563474" cy="1115049"/>
              </a:xfrm>
              <a:prstGeom prst="rect">
                <a:avLst/>
              </a:prstGeom>
              <a:blipFill rotWithShape="1">
                <a:blip r:embed="rId2"/>
                <a:stretch>
                  <a:fillRect l="-1934" t="-4918" r="-564" b="-120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880768" y="2928794"/>
            <a:ext cx="7563474" cy="161861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长方体和正方体体积的统一公式：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长方体（或正方体）的体积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底面积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字母公式为</a:t>
            </a:r>
            <a:r>
              <a:rPr lang="en-US" altLang="zh-CN" sz="2800" b="1" i="1" dirty="0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V</a:t>
            </a:r>
            <a:r>
              <a:rPr lang="en-US" altLang="zh-CN" sz="2800" b="1" i="1" dirty="0">
                <a:solidFill>
                  <a:srgbClr val="FF0000"/>
                </a:solidFill>
                <a:ea typeface="楷体" panose="02010609060101010101" pitchFamily="49" charset="-122"/>
              </a:rPr>
              <a:t>=</a:t>
            </a:r>
            <a:r>
              <a:rPr lang="en-US" altLang="zh-CN" sz="2800" b="1" i="1" dirty="0" err="1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Sh</a:t>
            </a:r>
            <a:r>
              <a:rPr lang="zh-CN" altLang="en-US" sz="2800" b="1" dirty="0"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10" grpId="0"/>
      <p:bldP spid="13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32180" y="349336"/>
            <a:ext cx="6837512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如何用排水法测量不规则物体的体积？</a:t>
            </a:r>
          </a:p>
        </p:txBody>
      </p:sp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954724" y="1165196"/>
            <a:ext cx="7162733" cy="161861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将物体完全浸入盛有水的规则容器中，如果没有水溢出，那么上升的那部分水的体积等于水中物体的体积。</a:t>
            </a:r>
          </a:p>
        </p:txBody>
      </p:sp>
      <p:sp>
        <p:nvSpPr>
          <p:cNvPr id="23" name="任意多边形: 形状 22"/>
          <p:cNvSpPr/>
          <p:nvPr/>
        </p:nvSpPr>
        <p:spPr>
          <a:xfrm>
            <a:off x="4732789" y="3712257"/>
            <a:ext cx="665225" cy="278533"/>
          </a:xfrm>
          <a:custGeom>
            <a:avLst/>
            <a:gdLst>
              <a:gd name="connsiteX0" fmla="*/ 0 w 1098487"/>
              <a:gd name="connsiteY0" fmla="*/ 9054 h 1062273"/>
              <a:gd name="connsiteX1" fmla="*/ 1098487 w 1098487"/>
              <a:gd name="connsiteY1" fmla="*/ 0 h 1062273"/>
              <a:gd name="connsiteX2" fmla="*/ 1098487 w 1098487"/>
              <a:gd name="connsiteY2" fmla="*/ 823865 h 1062273"/>
              <a:gd name="connsiteX3" fmla="*/ 965703 w 1098487"/>
              <a:gd name="connsiteY3" fmla="*/ 1062273 h 1062273"/>
              <a:gd name="connsiteX4" fmla="*/ 138819 w 1098487"/>
              <a:gd name="connsiteY4" fmla="*/ 1062273 h 1062273"/>
              <a:gd name="connsiteX5" fmla="*/ 24142 w 1098487"/>
              <a:gd name="connsiteY5" fmla="*/ 941560 h 1062273"/>
              <a:gd name="connsiteX6" fmla="*/ 9053 w 1098487"/>
              <a:gd name="connsiteY6" fmla="*/ 851026 h 1062273"/>
              <a:gd name="connsiteX7" fmla="*/ 0 w 1098487"/>
              <a:gd name="connsiteY7" fmla="*/ 9054 h 1062273"/>
              <a:gd name="connsiteX0-1" fmla="*/ 0 w 1098487"/>
              <a:gd name="connsiteY0-2" fmla="*/ 9054 h 1062273"/>
              <a:gd name="connsiteX1-3" fmla="*/ 1098487 w 1098487"/>
              <a:gd name="connsiteY1-4" fmla="*/ 0 h 1062273"/>
              <a:gd name="connsiteX2-5" fmla="*/ 1098487 w 1098487"/>
              <a:gd name="connsiteY2-6" fmla="*/ 823865 h 1062273"/>
              <a:gd name="connsiteX3-7" fmla="*/ 965703 w 1098487"/>
              <a:gd name="connsiteY3-8" fmla="*/ 1062273 h 1062273"/>
              <a:gd name="connsiteX4-9" fmla="*/ 138819 w 1098487"/>
              <a:gd name="connsiteY4-10" fmla="*/ 1062273 h 1062273"/>
              <a:gd name="connsiteX5-11" fmla="*/ 24142 w 1098487"/>
              <a:gd name="connsiteY5-12" fmla="*/ 941560 h 1062273"/>
              <a:gd name="connsiteX6-13" fmla="*/ 9053 w 1098487"/>
              <a:gd name="connsiteY6-14" fmla="*/ 851026 h 1062273"/>
              <a:gd name="connsiteX7-15" fmla="*/ 0 w 1098487"/>
              <a:gd name="connsiteY7-16" fmla="*/ 9054 h 1062273"/>
              <a:gd name="connsiteX0-17" fmla="*/ 0 w 1098487"/>
              <a:gd name="connsiteY0-18" fmla="*/ 9054 h 1062273"/>
              <a:gd name="connsiteX1-19" fmla="*/ 1098487 w 1098487"/>
              <a:gd name="connsiteY1-20" fmla="*/ 0 h 1062273"/>
              <a:gd name="connsiteX2-21" fmla="*/ 1098487 w 1098487"/>
              <a:gd name="connsiteY2-22" fmla="*/ 823865 h 1062273"/>
              <a:gd name="connsiteX3-23" fmla="*/ 965703 w 1098487"/>
              <a:gd name="connsiteY3-24" fmla="*/ 1062273 h 1062273"/>
              <a:gd name="connsiteX4-25" fmla="*/ 138819 w 1098487"/>
              <a:gd name="connsiteY4-26" fmla="*/ 1062273 h 1062273"/>
              <a:gd name="connsiteX5-27" fmla="*/ 24142 w 1098487"/>
              <a:gd name="connsiteY5-28" fmla="*/ 941560 h 1062273"/>
              <a:gd name="connsiteX6-29" fmla="*/ 9053 w 1098487"/>
              <a:gd name="connsiteY6-30" fmla="*/ 851026 h 1062273"/>
              <a:gd name="connsiteX7-31" fmla="*/ 0 w 1098487"/>
              <a:gd name="connsiteY7-32" fmla="*/ 9054 h 1062273"/>
              <a:gd name="connsiteX0-33" fmla="*/ 0 w 1098487"/>
              <a:gd name="connsiteY0-34" fmla="*/ 9054 h 1062273"/>
              <a:gd name="connsiteX1-35" fmla="*/ 1098487 w 1098487"/>
              <a:gd name="connsiteY1-36" fmla="*/ 0 h 1062273"/>
              <a:gd name="connsiteX2-37" fmla="*/ 1098487 w 1098487"/>
              <a:gd name="connsiteY2-38" fmla="*/ 823865 h 1062273"/>
              <a:gd name="connsiteX3-39" fmla="*/ 965703 w 1098487"/>
              <a:gd name="connsiteY3-40" fmla="*/ 1062273 h 1062273"/>
              <a:gd name="connsiteX4-41" fmla="*/ 138819 w 1098487"/>
              <a:gd name="connsiteY4-42" fmla="*/ 1062273 h 1062273"/>
              <a:gd name="connsiteX5-43" fmla="*/ 24142 w 1098487"/>
              <a:gd name="connsiteY5-44" fmla="*/ 941560 h 1062273"/>
              <a:gd name="connsiteX6-45" fmla="*/ 9053 w 1098487"/>
              <a:gd name="connsiteY6-46" fmla="*/ 851026 h 1062273"/>
              <a:gd name="connsiteX7-47" fmla="*/ 0 w 1098487"/>
              <a:gd name="connsiteY7-48" fmla="*/ 9054 h 1062273"/>
              <a:gd name="connsiteX0-49" fmla="*/ 0 w 1098487"/>
              <a:gd name="connsiteY0-50" fmla="*/ 9054 h 1062273"/>
              <a:gd name="connsiteX1-51" fmla="*/ 1098487 w 1098487"/>
              <a:gd name="connsiteY1-52" fmla="*/ 0 h 1062273"/>
              <a:gd name="connsiteX2-53" fmla="*/ 1098487 w 1098487"/>
              <a:gd name="connsiteY2-54" fmla="*/ 823865 h 1062273"/>
              <a:gd name="connsiteX3-55" fmla="*/ 965703 w 1098487"/>
              <a:gd name="connsiteY3-56" fmla="*/ 1062273 h 1062273"/>
              <a:gd name="connsiteX4-57" fmla="*/ 138819 w 1098487"/>
              <a:gd name="connsiteY4-58" fmla="*/ 1062273 h 1062273"/>
              <a:gd name="connsiteX5-59" fmla="*/ 51276 w 1098487"/>
              <a:gd name="connsiteY5-60" fmla="*/ 941560 h 1062273"/>
              <a:gd name="connsiteX6-61" fmla="*/ 9053 w 1098487"/>
              <a:gd name="connsiteY6-62" fmla="*/ 851026 h 1062273"/>
              <a:gd name="connsiteX7-63" fmla="*/ 0 w 1098487"/>
              <a:gd name="connsiteY7-64" fmla="*/ 9054 h 1062273"/>
              <a:gd name="connsiteX0-65" fmla="*/ 0 w 1098487"/>
              <a:gd name="connsiteY0-66" fmla="*/ 9054 h 1062273"/>
              <a:gd name="connsiteX1-67" fmla="*/ 1098487 w 1098487"/>
              <a:gd name="connsiteY1-68" fmla="*/ 0 h 1062273"/>
              <a:gd name="connsiteX2-69" fmla="*/ 1098487 w 1098487"/>
              <a:gd name="connsiteY2-70" fmla="*/ 823865 h 1062273"/>
              <a:gd name="connsiteX3-71" fmla="*/ 965703 w 1098487"/>
              <a:gd name="connsiteY3-72" fmla="*/ 1062273 h 1062273"/>
              <a:gd name="connsiteX4-73" fmla="*/ 138819 w 1098487"/>
              <a:gd name="connsiteY4-74" fmla="*/ 1062273 h 1062273"/>
              <a:gd name="connsiteX5-75" fmla="*/ 51276 w 1098487"/>
              <a:gd name="connsiteY5-76" fmla="*/ 941560 h 1062273"/>
              <a:gd name="connsiteX6-77" fmla="*/ 14479 w 1098487"/>
              <a:gd name="connsiteY6-78" fmla="*/ 663023 h 1062273"/>
              <a:gd name="connsiteX7-79" fmla="*/ 0 w 1098487"/>
              <a:gd name="connsiteY7-80" fmla="*/ 9054 h 1062273"/>
              <a:gd name="connsiteX0-81" fmla="*/ 0 w 1098487"/>
              <a:gd name="connsiteY0-82" fmla="*/ 9054 h 1062273"/>
              <a:gd name="connsiteX1-83" fmla="*/ 1098487 w 1098487"/>
              <a:gd name="connsiteY1-84" fmla="*/ 0 h 1062273"/>
              <a:gd name="connsiteX2-85" fmla="*/ 1098487 w 1098487"/>
              <a:gd name="connsiteY2-86" fmla="*/ 823865 h 1062273"/>
              <a:gd name="connsiteX3-87" fmla="*/ 965703 w 1098487"/>
              <a:gd name="connsiteY3-88" fmla="*/ 1062273 h 1062273"/>
              <a:gd name="connsiteX4-89" fmla="*/ 138819 w 1098487"/>
              <a:gd name="connsiteY4-90" fmla="*/ 1062273 h 1062273"/>
              <a:gd name="connsiteX5-91" fmla="*/ 72983 w 1098487"/>
              <a:gd name="connsiteY5-92" fmla="*/ 966626 h 1062273"/>
              <a:gd name="connsiteX6-93" fmla="*/ 14479 w 1098487"/>
              <a:gd name="connsiteY6-94" fmla="*/ 663023 h 1062273"/>
              <a:gd name="connsiteX7-95" fmla="*/ 0 w 1098487"/>
              <a:gd name="connsiteY7-96" fmla="*/ 9054 h 1062273"/>
              <a:gd name="connsiteX0-97" fmla="*/ 0 w 1098487"/>
              <a:gd name="connsiteY0-98" fmla="*/ 9054 h 1062273"/>
              <a:gd name="connsiteX1-99" fmla="*/ 1098487 w 1098487"/>
              <a:gd name="connsiteY1-100" fmla="*/ 0 h 1062273"/>
              <a:gd name="connsiteX2-101" fmla="*/ 1079493 w 1098487"/>
              <a:gd name="connsiteY2-102" fmla="*/ 779996 h 1062273"/>
              <a:gd name="connsiteX3-103" fmla="*/ 965703 w 1098487"/>
              <a:gd name="connsiteY3-104" fmla="*/ 1062273 h 1062273"/>
              <a:gd name="connsiteX4-105" fmla="*/ 138819 w 1098487"/>
              <a:gd name="connsiteY4-106" fmla="*/ 1062273 h 1062273"/>
              <a:gd name="connsiteX5-107" fmla="*/ 72983 w 1098487"/>
              <a:gd name="connsiteY5-108" fmla="*/ 966626 h 1062273"/>
              <a:gd name="connsiteX6-109" fmla="*/ 14479 w 1098487"/>
              <a:gd name="connsiteY6-110" fmla="*/ 663023 h 1062273"/>
              <a:gd name="connsiteX7-111" fmla="*/ 0 w 1098487"/>
              <a:gd name="connsiteY7-112" fmla="*/ 9054 h 1062273"/>
              <a:gd name="connsiteX0-113" fmla="*/ 0 w 1098487"/>
              <a:gd name="connsiteY0-114" fmla="*/ 9054 h 1062273"/>
              <a:gd name="connsiteX1-115" fmla="*/ 1098487 w 1098487"/>
              <a:gd name="connsiteY1-116" fmla="*/ 0 h 1062273"/>
              <a:gd name="connsiteX2-117" fmla="*/ 1079493 w 1098487"/>
              <a:gd name="connsiteY2-118" fmla="*/ 779996 h 1062273"/>
              <a:gd name="connsiteX3-119" fmla="*/ 965703 w 1098487"/>
              <a:gd name="connsiteY3-120" fmla="*/ 1062273 h 1062273"/>
              <a:gd name="connsiteX4-121" fmla="*/ 138819 w 1098487"/>
              <a:gd name="connsiteY4-122" fmla="*/ 1062273 h 1062273"/>
              <a:gd name="connsiteX5-123" fmla="*/ 72983 w 1098487"/>
              <a:gd name="connsiteY5-124" fmla="*/ 966626 h 1062273"/>
              <a:gd name="connsiteX6-125" fmla="*/ 14479 w 1098487"/>
              <a:gd name="connsiteY6-126" fmla="*/ 663023 h 1062273"/>
              <a:gd name="connsiteX7-127" fmla="*/ 0 w 1098487"/>
              <a:gd name="connsiteY7-128" fmla="*/ 9054 h 106227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1098487" h="1062273">
                <a:moveTo>
                  <a:pt x="0" y="9054"/>
                </a:moveTo>
                <a:lnTo>
                  <a:pt x="1098487" y="0"/>
                </a:lnTo>
                <a:cubicBezTo>
                  <a:pt x="1092156" y="259999"/>
                  <a:pt x="1107531" y="532531"/>
                  <a:pt x="1079493" y="779996"/>
                </a:cubicBezTo>
                <a:cubicBezTo>
                  <a:pt x="1053339" y="1004321"/>
                  <a:pt x="991857" y="1040142"/>
                  <a:pt x="965703" y="1062273"/>
                </a:cubicBezTo>
                <a:lnTo>
                  <a:pt x="138819" y="1062273"/>
                </a:lnTo>
                <a:cubicBezTo>
                  <a:pt x="40237" y="1031088"/>
                  <a:pt x="111209" y="1006864"/>
                  <a:pt x="72983" y="966626"/>
                </a:cubicBezTo>
                <a:cubicBezTo>
                  <a:pt x="67953" y="936448"/>
                  <a:pt x="19509" y="693201"/>
                  <a:pt x="14479" y="663023"/>
                </a:cubicBezTo>
                <a:cubicBezTo>
                  <a:pt x="11461" y="382366"/>
                  <a:pt x="3018" y="289711"/>
                  <a:pt x="0" y="9054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43000"/>
                </a:schemeClr>
              </a:gs>
              <a:gs pos="66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: 形状 23"/>
          <p:cNvSpPr/>
          <p:nvPr/>
        </p:nvSpPr>
        <p:spPr>
          <a:xfrm>
            <a:off x="4717134" y="3423178"/>
            <a:ext cx="665225" cy="395232"/>
          </a:xfrm>
          <a:custGeom>
            <a:avLst/>
            <a:gdLst>
              <a:gd name="connsiteX0" fmla="*/ 0 w 1098487"/>
              <a:gd name="connsiteY0" fmla="*/ 9054 h 1062273"/>
              <a:gd name="connsiteX1" fmla="*/ 1098487 w 1098487"/>
              <a:gd name="connsiteY1" fmla="*/ 0 h 1062273"/>
              <a:gd name="connsiteX2" fmla="*/ 1098487 w 1098487"/>
              <a:gd name="connsiteY2" fmla="*/ 823865 h 1062273"/>
              <a:gd name="connsiteX3" fmla="*/ 965703 w 1098487"/>
              <a:gd name="connsiteY3" fmla="*/ 1062273 h 1062273"/>
              <a:gd name="connsiteX4" fmla="*/ 138819 w 1098487"/>
              <a:gd name="connsiteY4" fmla="*/ 1062273 h 1062273"/>
              <a:gd name="connsiteX5" fmla="*/ 24142 w 1098487"/>
              <a:gd name="connsiteY5" fmla="*/ 941560 h 1062273"/>
              <a:gd name="connsiteX6" fmla="*/ 9053 w 1098487"/>
              <a:gd name="connsiteY6" fmla="*/ 851026 h 1062273"/>
              <a:gd name="connsiteX7" fmla="*/ 0 w 1098487"/>
              <a:gd name="connsiteY7" fmla="*/ 9054 h 1062273"/>
              <a:gd name="connsiteX0-1" fmla="*/ 0 w 1098487"/>
              <a:gd name="connsiteY0-2" fmla="*/ 9054 h 1062273"/>
              <a:gd name="connsiteX1-3" fmla="*/ 1098487 w 1098487"/>
              <a:gd name="connsiteY1-4" fmla="*/ 0 h 1062273"/>
              <a:gd name="connsiteX2-5" fmla="*/ 1098487 w 1098487"/>
              <a:gd name="connsiteY2-6" fmla="*/ 823865 h 1062273"/>
              <a:gd name="connsiteX3-7" fmla="*/ 965703 w 1098487"/>
              <a:gd name="connsiteY3-8" fmla="*/ 1062273 h 1062273"/>
              <a:gd name="connsiteX4-9" fmla="*/ 138819 w 1098487"/>
              <a:gd name="connsiteY4-10" fmla="*/ 1062273 h 1062273"/>
              <a:gd name="connsiteX5-11" fmla="*/ 24142 w 1098487"/>
              <a:gd name="connsiteY5-12" fmla="*/ 941560 h 1062273"/>
              <a:gd name="connsiteX6-13" fmla="*/ 9053 w 1098487"/>
              <a:gd name="connsiteY6-14" fmla="*/ 851026 h 1062273"/>
              <a:gd name="connsiteX7-15" fmla="*/ 0 w 1098487"/>
              <a:gd name="connsiteY7-16" fmla="*/ 9054 h 1062273"/>
              <a:gd name="connsiteX0-17" fmla="*/ 0 w 1098487"/>
              <a:gd name="connsiteY0-18" fmla="*/ 9054 h 1062273"/>
              <a:gd name="connsiteX1-19" fmla="*/ 1098487 w 1098487"/>
              <a:gd name="connsiteY1-20" fmla="*/ 0 h 1062273"/>
              <a:gd name="connsiteX2-21" fmla="*/ 1098487 w 1098487"/>
              <a:gd name="connsiteY2-22" fmla="*/ 823865 h 1062273"/>
              <a:gd name="connsiteX3-23" fmla="*/ 965703 w 1098487"/>
              <a:gd name="connsiteY3-24" fmla="*/ 1062273 h 1062273"/>
              <a:gd name="connsiteX4-25" fmla="*/ 138819 w 1098487"/>
              <a:gd name="connsiteY4-26" fmla="*/ 1062273 h 1062273"/>
              <a:gd name="connsiteX5-27" fmla="*/ 24142 w 1098487"/>
              <a:gd name="connsiteY5-28" fmla="*/ 941560 h 1062273"/>
              <a:gd name="connsiteX6-29" fmla="*/ 9053 w 1098487"/>
              <a:gd name="connsiteY6-30" fmla="*/ 851026 h 1062273"/>
              <a:gd name="connsiteX7-31" fmla="*/ 0 w 1098487"/>
              <a:gd name="connsiteY7-32" fmla="*/ 9054 h 1062273"/>
              <a:gd name="connsiteX0-33" fmla="*/ 0 w 1098487"/>
              <a:gd name="connsiteY0-34" fmla="*/ 9054 h 1062273"/>
              <a:gd name="connsiteX1-35" fmla="*/ 1098487 w 1098487"/>
              <a:gd name="connsiteY1-36" fmla="*/ 0 h 1062273"/>
              <a:gd name="connsiteX2-37" fmla="*/ 1098487 w 1098487"/>
              <a:gd name="connsiteY2-38" fmla="*/ 823865 h 1062273"/>
              <a:gd name="connsiteX3-39" fmla="*/ 965703 w 1098487"/>
              <a:gd name="connsiteY3-40" fmla="*/ 1062273 h 1062273"/>
              <a:gd name="connsiteX4-41" fmla="*/ 138819 w 1098487"/>
              <a:gd name="connsiteY4-42" fmla="*/ 1062273 h 1062273"/>
              <a:gd name="connsiteX5-43" fmla="*/ 24142 w 1098487"/>
              <a:gd name="connsiteY5-44" fmla="*/ 941560 h 1062273"/>
              <a:gd name="connsiteX6-45" fmla="*/ 9053 w 1098487"/>
              <a:gd name="connsiteY6-46" fmla="*/ 851026 h 1062273"/>
              <a:gd name="connsiteX7-47" fmla="*/ 0 w 1098487"/>
              <a:gd name="connsiteY7-48" fmla="*/ 9054 h 1062273"/>
              <a:gd name="connsiteX0-49" fmla="*/ 35945 w 1134432"/>
              <a:gd name="connsiteY0-50" fmla="*/ 9054 h 1062273"/>
              <a:gd name="connsiteX1-51" fmla="*/ 1134432 w 1134432"/>
              <a:gd name="connsiteY1-52" fmla="*/ 0 h 1062273"/>
              <a:gd name="connsiteX2-53" fmla="*/ 1134432 w 1134432"/>
              <a:gd name="connsiteY2-54" fmla="*/ 823865 h 1062273"/>
              <a:gd name="connsiteX3-55" fmla="*/ 1001648 w 1134432"/>
              <a:gd name="connsiteY3-56" fmla="*/ 1062273 h 1062273"/>
              <a:gd name="connsiteX4-57" fmla="*/ 31889 w 1134432"/>
              <a:gd name="connsiteY4-58" fmla="*/ 1051939 h 1062273"/>
              <a:gd name="connsiteX5-59" fmla="*/ 60087 w 1134432"/>
              <a:gd name="connsiteY5-60" fmla="*/ 941560 h 1062273"/>
              <a:gd name="connsiteX6-61" fmla="*/ 44998 w 1134432"/>
              <a:gd name="connsiteY6-62" fmla="*/ 851026 h 1062273"/>
              <a:gd name="connsiteX7-63" fmla="*/ 35945 w 1134432"/>
              <a:gd name="connsiteY7-64" fmla="*/ 9054 h 1062273"/>
              <a:gd name="connsiteX0-65" fmla="*/ 71811 w 1170298"/>
              <a:gd name="connsiteY0-66" fmla="*/ 9054 h 1062273"/>
              <a:gd name="connsiteX1-67" fmla="*/ 1170298 w 1170298"/>
              <a:gd name="connsiteY1-68" fmla="*/ 0 h 1062273"/>
              <a:gd name="connsiteX2-69" fmla="*/ 1170298 w 1170298"/>
              <a:gd name="connsiteY2-70" fmla="*/ 823865 h 1062273"/>
              <a:gd name="connsiteX3-71" fmla="*/ 1037514 w 1170298"/>
              <a:gd name="connsiteY3-72" fmla="*/ 1062273 h 1062273"/>
              <a:gd name="connsiteX4-73" fmla="*/ 67755 w 1170298"/>
              <a:gd name="connsiteY4-74" fmla="*/ 1051939 h 1062273"/>
              <a:gd name="connsiteX5-75" fmla="*/ 80864 w 1170298"/>
              <a:gd name="connsiteY5-76" fmla="*/ 851026 h 1062273"/>
              <a:gd name="connsiteX6-77" fmla="*/ 71811 w 1170298"/>
              <a:gd name="connsiteY6-78" fmla="*/ 9054 h 1062273"/>
              <a:gd name="connsiteX0-79" fmla="*/ 56906 w 1155393"/>
              <a:gd name="connsiteY0-80" fmla="*/ 9054 h 1062273"/>
              <a:gd name="connsiteX1-81" fmla="*/ 1155393 w 1155393"/>
              <a:gd name="connsiteY1-82" fmla="*/ 0 h 1062273"/>
              <a:gd name="connsiteX2-83" fmla="*/ 1155393 w 1155393"/>
              <a:gd name="connsiteY2-84" fmla="*/ 823865 h 1062273"/>
              <a:gd name="connsiteX3-85" fmla="*/ 1022609 w 1155393"/>
              <a:gd name="connsiteY3-86" fmla="*/ 1062273 h 1062273"/>
              <a:gd name="connsiteX4-87" fmla="*/ 72853 w 1155393"/>
              <a:gd name="connsiteY4-88" fmla="*/ 1051939 h 1062273"/>
              <a:gd name="connsiteX5-89" fmla="*/ 65959 w 1155393"/>
              <a:gd name="connsiteY5-90" fmla="*/ 851026 h 1062273"/>
              <a:gd name="connsiteX6-91" fmla="*/ 56906 w 1155393"/>
              <a:gd name="connsiteY6-92" fmla="*/ 9054 h 1062273"/>
              <a:gd name="connsiteX0-93" fmla="*/ 0 w 1098487"/>
              <a:gd name="connsiteY0-94" fmla="*/ 9054 h 1062273"/>
              <a:gd name="connsiteX1-95" fmla="*/ 1098487 w 1098487"/>
              <a:gd name="connsiteY1-96" fmla="*/ 0 h 1062273"/>
              <a:gd name="connsiteX2-97" fmla="*/ 1098487 w 1098487"/>
              <a:gd name="connsiteY2-98" fmla="*/ 823865 h 1062273"/>
              <a:gd name="connsiteX3-99" fmla="*/ 965703 w 1098487"/>
              <a:gd name="connsiteY3-100" fmla="*/ 1062273 h 1062273"/>
              <a:gd name="connsiteX4-101" fmla="*/ 15947 w 1098487"/>
              <a:gd name="connsiteY4-102" fmla="*/ 1051939 h 1062273"/>
              <a:gd name="connsiteX5-103" fmla="*/ 9053 w 1098487"/>
              <a:gd name="connsiteY5-104" fmla="*/ 851026 h 1062273"/>
              <a:gd name="connsiteX6-105" fmla="*/ 0 w 1098487"/>
              <a:gd name="connsiteY6-106" fmla="*/ 9054 h 1062273"/>
              <a:gd name="connsiteX0-107" fmla="*/ 0 w 1099899"/>
              <a:gd name="connsiteY0-108" fmla="*/ 9054 h 1072607"/>
              <a:gd name="connsiteX1-109" fmla="*/ 1098487 w 1099899"/>
              <a:gd name="connsiteY1-110" fmla="*/ 0 h 1072607"/>
              <a:gd name="connsiteX2-111" fmla="*/ 1098487 w 1099899"/>
              <a:gd name="connsiteY2-112" fmla="*/ 823865 h 1072607"/>
              <a:gd name="connsiteX3-113" fmla="*/ 1091433 w 1099899"/>
              <a:gd name="connsiteY3-114" fmla="*/ 1072607 h 1072607"/>
              <a:gd name="connsiteX4-115" fmla="*/ 15947 w 1099899"/>
              <a:gd name="connsiteY4-116" fmla="*/ 1051939 h 1072607"/>
              <a:gd name="connsiteX5-117" fmla="*/ 9053 w 1099899"/>
              <a:gd name="connsiteY5-118" fmla="*/ 851026 h 1072607"/>
              <a:gd name="connsiteX6-119" fmla="*/ 0 w 1099899"/>
              <a:gd name="connsiteY6-120" fmla="*/ 9054 h 1072607"/>
              <a:gd name="connsiteX0-121" fmla="*/ 0 w 1098487"/>
              <a:gd name="connsiteY0-122" fmla="*/ 9054 h 1072607"/>
              <a:gd name="connsiteX1-123" fmla="*/ 1098487 w 1098487"/>
              <a:gd name="connsiteY1-124" fmla="*/ 0 h 1072607"/>
              <a:gd name="connsiteX2-125" fmla="*/ 1098487 w 1098487"/>
              <a:gd name="connsiteY2-126" fmla="*/ 823865 h 1072607"/>
              <a:gd name="connsiteX3-127" fmla="*/ 1091433 w 1098487"/>
              <a:gd name="connsiteY3-128" fmla="*/ 1072607 h 1072607"/>
              <a:gd name="connsiteX4-129" fmla="*/ 15947 w 1098487"/>
              <a:gd name="connsiteY4-130" fmla="*/ 1051939 h 1072607"/>
              <a:gd name="connsiteX5-131" fmla="*/ 9053 w 1098487"/>
              <a:gd name="connsiteY5-132" fmla="*/ 851026 h 1072607"/>
              <a:gd name="connsiteX6-133" fmla="*/ 0 w 1098487"/>
              <a:gd name="connsiteY6-134" fmla="*/ 9054 h 107260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098487" h="1072607">
                <a:moveTo>
                  <a:pt x="0" y="9054"/>
                </a:moveTo>
                <a:lnTo>
                  <a:pt x="1098487" y="0"/>
                </a:lnTo>
                <a:lnTo>
                  <a:pt x="1098487" y="823865"/>
                </a:lnTo>
                <a:cubicBezTo>
                  <a:pt x="1072333" y="1048190"/>
                  <a:pt x="1094727" y="1050477"/>
                  <a:pt x="1091433" y="1072607"/>
                </a:cubicBezTo>
                <a:cubicBezTo>
                  <a:pt x="815805" y="1072607"/>
                  <a:pt x="291575" y="1051939"/>
                  <a:pt x="15947" y="1051939"/>
                </a:cubicBezTo>
                <a:cubicBezTo>
                  <a:pt x="19383" y="1047734"/>
                  <a:pt x="8377" y="1024840"/>
                  <a:pt x="9053" y="851026"/>
                </a:cubicBezTo>
                <a:cubicBezTo>
                  <a:pt x="6035" y="570369"/>
                  <a:pt x="3018" y="289711"/>
                  <a:pt x="0" y="9054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43000"/>
                </a:schemeClr>
              </a:gs>
              <a:gs pos="71000">
                <a:srgbClr val="86F2F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463" b="89786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424" t="5201" r="30354" b="10800"/>
          <a:stretch>
            <a:fillRect/>
          </a:stretch>
        </p:blipFill>
        <p:spPr>
          <a:xfrm>
            <a:off x="3049314" y="3395349"/>
            <a:ext cx="361188" cy="492529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713" y="3148676"/>
            <a:ext cx="872137" cy="896785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334" y="3148676"/>
            <a:ext cx="872137" cy="896785"/>
          </a:xfrm>
          <a:prstGeom prst="rect">
            <a:avLst/>
          </a:prstGeom>
        </p:spPr>
      </p:pic>
      <p:sp>
        <p:nvSpPr>
          <p:cNvPr id="30" name="任意多边形: 形状 29"/>
          <p:cNvSpPr/>
          <p:nvPr/>
        </p:nvSpPr>
        <p:spPr>
          <a:xfrm>
            <a:off x="3630168" y="3716294"/>
            <a:ext cx="665225" cy="278533"/>
          </a:xfrm>
          <a:custGeom>
            <a:avLst/>
            <a:gdLst>
              <a:gd name="connsiteX0" fmla="*/ 0 w 1098487"/>
              <a:gd name="connsiteY0" fmla="*/ 9054 h 1062273"/>
              <a:gd name="connsiteX1" fmla="*/ 1098487 w 1098487"/>
              <a:gd name="connsiteY1" fmla="*/ 0 h 1062273"/>
              <a:gd name="connsiteX2" fmla="*/ 1098487 w 1098487"/>
              <a:gd name="connsiteY2" fmla="*/ 823865 h 1062273"/>
              <a:gd name="connsiteX3" fmla="*/ 965703 w 1098487"/>
              <a:gd name="connsiteY3" fmla="*/ 1062273 h 1062273"/>
              <a:gd name="connsiteX4" fmla="*/ 138819 w 1098487"/>
              <a:gd name="connsiteY4" fmla="*/ 1062273 h 1062273"/>
              <a:gd name="connsiteX5" fmla="*/ 24142 w 1098487"/>
              <a:gd name="connsiteY5" fmla="*/ 941560 h 1062273"/>
              <a:gd name="connsiteX6" fmla="*/ 9053 w 1098487"/>
              <a:gd name="connsiteY6" fmla="*/ 851026 h 1062273"/>
              <a:gd name="connsiteX7" fmla="*/ 0 w 1098487"/>
              <a:gd name="connsiteY7" fmla="*/ 9054 h 1062273"/>
              <a:gd name="connsiteX0-1" fmla="*/ 0 w 1098487"/>
              <a:gd name="connsiteY0-2" fmla="*/ 9054 h 1062273"/>
              <a:gd name="connsiteX1-3" fmla="*/ 1098487 w 1098487"/>
              <a:gd name="connsiteY1-4" fmla="*/ 0 h 1062273"/>
              <a:gd name="connsiteX2-5" fmla="*/ 1098487 w 1098487"/>
              <a:gd name="connsiteY2-6" fmla="*/ 823865 h 1062273"/>
              <a:gd name="connsiteX3-7" fmla="*/ 965703 w 1098487"/>
              <a:gd name="connsiteY3-8" fmla="*/ 1062273 h 1062273"/>
              <a:gd name="connsiteX4-9" fmla="*/ 138819 w 1098487"/>
              <a:gd name="connsiteY4-10" fmla="*/ 1062273 h 1062273"/>
              <a:gd name="connsiteX5-11" fmla="*/ 24142 w 1098487"/>
              <a:gd name="connsiteY5-12" fmla="*/ 941560 h 1062273"/>
              <a:gd name="connsiteX6-13" fmla="*/ 9053 w 1098487"/>
              <a:gd name="connsiteY6-14" fmla="*/ 851026 h 1062273"/>
              <a:gd name="connsiteX7-15" fmla="*/ 0 w 1098487"/>
              <a:gd name="connsiteY7-16" fmla="*/ 9054 h 1062273"/>
              <a:gd name="connsiteX0-17" fmla="*/ 0 w 1098487"/>
              <a:gd name="connsiteY0-18" fmla="*/ 9054 h 1062273"/>
              <a:gd name="connsiteX1-19" fmla="*/ 1098487 w 1098487"/>
              <a:gd name="connsiteY1-20" fmla="*/ 0 h 1062273"/>
              <a:gd name="connsiteX2-21" fmla="*/ 1098487 w 1098487"/>
              <a:gd name="connsiteY2-22" fmla="*/ 823865 h 1062273"/>
              <a:gd name="connsiteX3-23" fmla="*/ 965703 w 1098487"/>
              <a:gd name="connsiteY3-24" fmla="*/ 1062273 h 1062273"/>
              <a:gd name="connsiteX4-25" fmla="*/ 138819 w 1098487"/>
              <a:gd name="connsiteY4-26" fmla="*/ 1062273 h 1062273"/>
              <a:gd name="connsiteX5-27" fmla="*/ 24142 w 1098487"/>
              <a:gd name="connsiteY5-28" fmla="*/ 941560 h 1062273"/>
              <a:gd name="connsiteX6-29" fmla="*/ 9053 w 1098487"/>
              <a:gd name="connsiteY6-30" fmla="*/ 851026 h 1062273"/>
              <a:gd name="connsiteX7-31" fmla="*/ 0 w 1098487"/>
              <a:gd name="connsiteY7-32" fmla="*/ 9054 h 1062273"/>
              <a:gd name="connsiteX0-33" fmla="*/ 0 w 1098487"/>
              <a:gd name="connsiteY0-34" fmla="*/ 9054 h 1062273"/>
              <a:gd name="connsiteX1-35" fmla="*/ 1098487 w 1098487"/>
              <a:gd name="connsiteY1-36" fmla="*/ 0 h 1062273"/>
              <a:gd name="connsiteX2-37" fmla="*/ 1098487 w 1098487"/>
              <a:gd name="connsiteY2-38" fmla="*/ 823865 h 1062273"/>
              <a:gd name="connsiteX3-39" fmla="*/ 965703 w 1098487"/>
              <a:gd name="connsiteY3-40" fmla="*/ 1062273 h 1062273"/>
              <a:gd name="connsiteX4-41" fmla="*/ 138819 w 1098487"/>
              <a:gd name="connsiteY4-42" fmla="*/ 1062273 h 1062273"/>
              <a:gd name="connsiteX5-43" fmla="*/ 24142 w 1098487"/>
              <a:gd name="connsiteY5-44" fmla="*/ 941560 h 1062273"/>
              <a:gd name="connsiteX6-45" fmla="*/ 9053 w 1098487"/>
              <a:gd name="connsiteY6-46" fmla="*/ 851026 h 1062273"/>
              <a:gd name="connsiteX7-47" fmla="*/ 0 w 1098487"/>
              <a:gd name="connsiteY7-48" fmla="*/ 9054 h 1062273"/>
              <a:gd name="connsiteX0-49" fmla="*/ 0 w 1098487"/>
              <a:gd name="connsiteY0-50" fmla="*/ 9054 h 1062273"/>
              <a:gd name="connsiteX1-51" fmla="*/ 1098487 w 1098487"/>
              <a:gd name="connsiteY1-52" fmla="*/ 0 h 1062273"/>
              <a:gd name="connsiteX2-53" fmla="*/ 1098487 w 1098487"/>
              <a:gd name="connsiteY2-54" fmla="*/ 823865 h 1062273"/>
              <a:gd name="connsiteX3-55" fmla="*/ 965703 w 1098487"/>
              <a:gd name="connsiteY3-56" fmla="*/ 1062273 h 1062273"/>
              <a:gd name="connsiteX4-57" fmla="*/ 138819 w 1098487"/>
              <a:gd name="connsiteY4-58" fmla="*/ 1062273 h 1062273"/>
              <a:gd name="connsiteX5-59" fmla="*/ 51276 w 1098487"/>
              <a:gd name="connsiteY5-60" fmla="*/ 941560 h 1062273"/>
              <a:gd name="connsiteX6-61" fmla="*/ 9053 w 1098487"/>
              <a:gd name="connsiteY6-62" fmla="*/ 851026 h 1062273"/>
              <a:gd name="connsiteX7-63" fmla="*/ 0 w 1098487"/>
              <a:gd name="connsiteY7-64" fmla="*/ 9054 h 1062273"/>
              <a:gd name="connsiteX0-65" fmla="*/ 0 w 1098487"/>
              <a:gd name="connsiteY0-66" fmla="*/ 9054 h 1062273"/>
              <a:gd name="connsiteX1-67" fmla="*/ 1098487 w 1098487"/>
              <a:gd name="connsiteY1-68" fmla="*/ 0 h 1062273"/>
              <a:gd name="connsiteX2-69" fmla="*/ 1098487 w 1098487"/>
              <a:gd name="connsiteY2-70" fmla="*/ 823865 h 1062273"/>
              <a:gd name="connsiteX3-71" fmla="*/ 965703 w 1098487"/>
              <a:gd name="connsiteY3-72" fmla="*/ 1062273 h 1062273"/>
              <a:gd name="connsiteX4-73" fmla="*/ 138819 w 1098487"/>
              <a:gd name="connsiteY4-74" fmla="*/ 1062273 h 1062273"/>
              <a:gd name="connsiteX5-75" fmla="*/ 51276 w 1098487"/>
              <a:gd name="connsiteY5-76" fmla="*/ 941560 h 1062273"/>
              <a:gd name="connsiteX6-77" fmla="*/ 14479 w 1098487"/>
              <a:gd name="connsiteY6-78" fmla="*/ 663023 h 1062273"/>
              <a:gd name="connsiteX7-79" fmla="*/ 0 w 1098487"/>
              <a:gd name="connsiteY7-80" fmla="*/ 9054 h 1062273"/>
              <a:gd name="connsiteX0-81" fmla="*/ 0 w 1098487"/>
              <a:gd name="connsiteY0-82" fmla="*/ 9054 h 1062273"/>
              <a:gd name="connsiteX1-83" fmla="*/ 1098487 w 1098487"/>
              <a:gd name="connsiteY1-84" fmla="*/ 0 h 1062273"/>
              <a:gd name="connsiteX2-85" fmla="*/ 1098487 w 1098487"/>
              <a:gd name="connsiteY2-86" fmla="*/ 823865 h 1062273"/>
              <a:gd name="connsiteX3-87" fmla="*/ 965703 w 1098487"/>
              <a:gd name="connsiteY3-88" fmla="*/ 1062273 h 1062273"/>
              <a:gd name="connsiteX4-89" fmla="*/ 138819 w 1098487"/>
              <a:gd name="connsiteY4-90" fmla="*/ 1062273 h 1062273"/>
              <a:gd name="connsiteX5-91" fmla="*/ 72983 w 1098487"/>
              <a:gd name="connsiteY5-92" fmla="*/ 966626 h 1062273"/>
              <a:gd name="connsiteX6-93" fmla="*/ 14479 w 1098487"/>
              <a:gd name="connsiteY6-94" fmla="*/ 663023 h 1062273"/>
              <a:gd name="connsiteX7-95" fmla="*/ 0 w 1098487"/>
              <a:gd name="connsiteY7-96" fmla="*/ 9054 h 1062273"/>
              <a:gd name="connsiteX0-97" fmla="*/ 0 w 1098487"/>
              <a:gd name="connsiteY0-98" fmla="*/ 9054 h 1062273"/>
              <a:gd name="connsiteX1-99" fmla="*/ 1098487 w 1098487"/>
              <a:gd name="connsiteY1-100" fmla="*/ 0 h 1062273"/>
              <a:gd name="connsiteX2-101" fmla="*/ 1079493 w 1098487"/>
              <a:gd name="connsiteY2-102" fmla="*/ 779996 h 1062273"/>
              <a:gd name="connsiteX3-103" fmla="*/ 965703 w 1098487"/>
              <a:gd name="connsiteY3-104" fmla="*/ 1062273 h 1062273"/>
              <a:gd name="connsiteX4-105" fmla="*/ 138819 w 1098487"/>
              <a:gd name="connsiteY4-106" fmla="*/ 1062273 h 1062273"/>
              <a:gd name="connsiteX5-107" fmla="*/ 72983 w 1098487"/>
              <a:gd name="connsiteY5-108" fmla="*/ 966626 h 1062273"/>
              <a:gd name="connsiteX6-109" fmla="*/ 14479 w 1098487"/>
              <a:gd name="connsiteY6-110" fmla="*/ 663023 h 1062273"/>
              <a:gd name="connsiteX7-111" fmla="*/ 0 w 1098487"/>
              <a:gd name="connsiteY7-112" fmla="*/ 9054 h 1062273"/>
              <a:gd name="connsiteX0-113" fmla="*/ 0 w 1098487"/>
              <a:gd name="connsiteY0-114" fmla="*/ 9054 h 1062273"/>
              <a:gd name="connsiteX1-115" fmla="*/ 1098487 w 1098487"/>
              <a:gd name="connsiteY1-116" fmla="*/ 0 h 1062273"/>
              <a:gd name="connsiteX2-117" fmla="*/ 1079493 w 1098487"/>
              <a:gd name="connsiteY2-118" fmla="*/ 779996 h 1062273"/>
              <a:gd name="connsiteX3-119" fmla="*/ 965703 w 1098487"/>
              <a:gd name="connsiteY3-120" fmla="*/ 1062273 h 1062273"/>
              <a:gd name="connsiteX4-121" fmla="*/ 138819 w 1098487"/>
              <a:gd name="connsiteY4-122" fmla="*/ 1062273 h 1062273"/>
              <a:gd name="connsiteX5-123" fmla="*/ 72983 w 1098487"/>
              <a:gd name="connsiteY5-124" fmla="*/ 966626 h 1062273"/>
              <a:gd name="connsiteX6-125" fmla="*/ 14479 w 1098487"/>
              <a:gd name="connsiteY6-126" fmla="*/ 663023 h 1062273"/>
              <a:gd name="connsiteX7-127" fmla="*/ 0 w 1098487"/>
              <a:gd name="connsiteY7-128" fmla="*/ 9054 h 106227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1098487" h="1062273">
                <a:moveTo>
                  <a:pt x="0" y="9054"/>
                </a:moveTo>
                <a:lnTo>
                  <a:pt x="1098487" y="0"/>
                </a:lnTo>
                <a:cubicBezTo>
                  <a:pt x="1092156" y="259999"/>
                  <a:pt x="1107531" y="532531"/>
                  <a:pt x="1079493" y="779996"/>
                </a:cubicBezTo>
                <a:cubicBezTo>
                  <a:pt x="1053339" y="1004321"/>
                  <a:pt x="991857" y="1040142"/>
                  <a:pt x="965703" y="1062273"/>
                </a:cubicBezTo>
                <a:lnTo>
                  <a:pt x="138819" y="1062273"/>
                </a:lnTo>
                <a:cubicBezTo>
                  <a:pt x="40237" y="1031088"/>
                  <a:pt x="111209" y="1006864"/>
                  <a:pt x="72983" y="966626"/>
                </a:cubicBezTo>
                <a:cubicBezTo>
                  <a:pt x="67953" y="936448"/>
                  <a:pt x="19509" y="693201"/>
                  <a:pt x="14479" y="663023"/>
                </a:cubicBezTo>
                <a:cubicBezTo>
                  <a:pt x="11461" y="382366"/>
                  <a:pt x="3018" y="289711"/>
                  <a:pt x="0" y="9054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43000"/>
                </a:schemeClr>
              </a:gs>
              <a:gs pos="77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箭头: 右 30"/>
          <p:cNvSpPr/>
          <p:nvPr/>
        </p:nvSpPr>
        <p:spPr>
          <a:xfrm>
            <a:off x="4474545" y="3659175"/>
            <a:ext cx="130821" cy="13082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69136E-6 L 5E-6 0.00031 C -0.00017 -0.00246 -0.00017 -0.00493 -0.00052 -0.00709 C -0.00052 -0.00802 -0.00104 -0.00895 -0.00139 -0.00987 C -0.0019 -0.01172 -0.00209 -0.01419 -0.00209 -0.01635 C -0.00209 -0.02808 -0.00209 -0.03888 -0.00173 -0.05061 C -0.00173 -0.05246 -0.00087 -0.05401 -0.00052 -0.05617 C 5E-6 -0.05802 5E-6 -0.06049 0.00035 -0.06265 C 0.00052 -0.06388 0.00105 -0.06543 0.00122 -0.06666 C 0.00139 -0.06851 0.00156 -0.06975 0.00156 -0.07098 C 0.0019 -0.07253 0.0019 -0.07438 0.00209 -0.07592 C 0.00244 -0.07808 0.00312 -0.07901 0.00348 -0.08086 C 0.00365 -0.0824 0.004 -0.08425 0.00416 -0.08549 C 0.00451 -0.08734 0.00487 -0.08858 0.00504 -0.08981 C 0.00521 -0.09074 0.00521 -0.09166 0.00556 -0.09259 C 0.00678 -0.09691 0.00695 -0.09506 0.00799 -0.09907 C 0.00886 -0.10185 0.00955 -0.10432 0.01007 -0.1074 C 0.01042 -0.10925 0.01094 -0.11234 0.01146 -0.11388 C 0.01198 -0.11574 0.01268 -0.11759 0.01355 -0.11975 C 0.01389 -0.12098 0.01424 -0.12191 0.01459 -0.12407 C 0.01876 -0.13425 0.01459 -0.12129 0.01771 -0.1324 C 0.01789 -0.13333 0.01789 -0.13425 0.01823 -0.13518 C 0.01876 -0.13827 0.01928 -0.13858 0.02066 -0.14012 C 0.02153 -0.14321 0.02292 -0.14691 0.02396 -0.14938 C 0.02483 -0.15092 0.02622 -0.15246 0.02709 -0.15339 C 0.02917 -0.15648 0.02796 -0.15586 0.03004 -0.15679 C 0.03073 -0.15771 0.03126 -0.15864 0.0316 -0.15895 C 0.03195 -0.15956 0.03438 -0.16142 0.03525 -0.16172 C 0.03594 -0.16203 0.03646 -0.16203 0.03751 -0.16234 C 0.03785 -0.16296 0.03855 -0.16327 0.03907 -0.16327 C 0.0415 -0.16388 0.0441 -0.1645 0.04653 -0.16512 C 0.0474 -0.16512 0.0481 -0.16543 0.04879 -0.16574 C 0.05018 -0.16604 0.05122 -0.16635 0.0526 -0.16666 C 0.05348 -0.16697 0.05452 -0.16728 0.05556 -0.16759 C 0.0566 -0.16821 0.05782 -0.16944 0.05886 -0.17006 C 0.06112 -0.17098 0.06355 -0.17067 0.06563 -0.17098 C 0.06737 -0.17098 0.06928 -0.17129 0.07101 -0.17129 C 0.07171 -0.17191 0.07257 -0.17253 0.07344 -0.17314 C 0.0783 -0.175 0.08247 -0.175 0.08733 -0.17561 L 0.09046 -0.17716 C 0.0908 -0.17746 0.09115 -0.17746 0.09167 -0.17746 L 0.15244 -0.17716 C 0.15313 -0.17654 0.15382 -0.17592 0.15452 -0.17561 C 0.15521 -0.1753 0.15869 -0.17438 0.15921 -0.17407 C 0.16129 -0.17345 0.16424 -0.17253 0.16632 -0.17222 C 0.16685 -0.1716 0.16754 -0.17129 0.16823 -0.17098 C 0.16876 -0.17067 0.16928 -0.17067 0.1698 -0.17006 C 0.17414 -0.16574 0.1691 -0.16821 0.1731 -0.16666 C 0.17466 -0.16481 0.1757 -0.16327 0.17709 -0.16172 C 0.17969 -0.15925 0.17917 -0.1608 0.18178 -0.15771 C 0.18299 -0.15586 0.18403 -0.15432 0.18507 -0.15277 C 0.18577 -0.15185 0.18646 -0.15154 0.18681 -0.14969 C 0.18733 -0.14845 0.18785 -0.14753 0.18837 -0.14598 C 0.18872 -0.14537 0.19028 -0.14043 0.1908 -0.1395 C 0.19323 -0.13364 0.19167 -0.13888 0.19376 -0.1324 C 0.19428 -0.12962 0.19497 -0.12654 0.19532 -0.12407 C 0.19549 -0.12191 0.19549 -0.12098 0.19566 -0.11975 C 0.19601 -0.1179 0.19653 -0.11697 0.19705 -0.11574 C 0.19723 -0.1145 0.19757 -0.11327 0.19775 -0.11234 C 0.19896 -0.1037 0.1981 -0.10771 0.20035 -0.10061 C 0.2007 -0.09351 0.20035 -0.09043 0.20122 -0.08456 C 0.20174 -0.08271 0.20174 -0.07962 0.20244 -0.07777 L 0.20417 -0.07253 C 0.20435 -0.07067 0.20469 -0.06882 0.20504 -0.06666 C 0.20643 -0.05987 0.20573 -0.06975 0.20643 -0.05987 C 0.20643 -0.05771 0.20643 -0.05524 0.20678 -0.05308 C 0.20695 -0.05061 0.20747 -0.04814 0.20747 -0.04629 C 0.20782 -0.04413 0.20782 -0.04228 0.20799 -0.04043 C 0.20834 -0.03858 0.20903 -0.03765 0.20973 -0.03642 C 0.20921 -0.02222 0.20921 -0.0074 0.20903 0.00649 C 0.20903 0.00896 0.20851 0.01389 0.20851 0.01482 L 0.20851 0.01389 " pathEditMode="relative" rAng="0" ptsTypes="AAAAAAAAAAAAAAAAAAAAAAAAAAAAAAAAAAAAAAAAAAAAAAAAAAAAAAAAAAAAAAAAAAAAAAAA">
                                      <p:cBhvr>
                                        <p:cTn id="39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82" y="-8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3" grpId="0"/>
      <p:bldP spid="23" grpId="0" animBg="1"/>
      <p:bldP spid="24" grpId="0" animBg="1"/>
      <p:bldP spid="30" grpId="0" animBg="1"/>
      <p:bldP spid="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613364" y="863304"/>
            <a:ext cx="1474257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填空。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5"/>
              <p:cNvSpPr txBox="1">
                <a:spLocks noChangeArrowheads="1"/>
              </p:cNvSpPr>
              <p:nvPr/>
            </p:nvSpPr>
            <p:spPr bwMode="auto">
              <a:xfrm>
                <a:off x="656485" y="1364668"/>
                <a:ext cx="7909545" cy="853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（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1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）一个正方体的棱长是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8</a:t>
                </a:r>
                <a:r>
                  <a:rPr lang="en-US" altLang="zh-CN" sz="2100" b="1" i="1" dirty="0">
                    <a:latin typeface="+mn-lt"/>
                    <a:ea typeface="楷体" pitchFamily="49" charset="-122"/>
                  </a:rPr>
                  <a:t>dm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，它的棱长总和是（   ）</a:t>
                </a:r>
                <a:r>
                  <a:rPr lang="en-US" altLang="zh-CN" sz="2100" b="1" i="1" dirty="0">
                    <a:latin typeface="+mn-lt"/>
                    <a:ea typeface="楷体" pitchFamily="49" charset="-122"/>
                  </a:rPr>
                  <a:t>dm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，表面积是（    ）</a:t>
                </a:r>
                <a:r>
                  <a:rPr lang="en-US" altLang="zh-CN" sz="2100" b="1" dirty="0">
                    <a:ea typeface="楷体" pitchFamily="49" charset="-122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sSupPr>
                      <m:e>
                        <m: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𝒅𝒎</m:t>
                        </m:r>
                      </m:e>
                      <m:sup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𝟐</m:t>
                        </m:r>
                      </m:sup>
                    </m:sSup>
                    <m:r>
                      <a:rPr lang="en-US" altLang="zh-CN" sz="2100" b="1" i="1">
                        <a:latin typeface="Cambria Math" panose="02040503050406030204" pitchFamily="18" charset="0"/>
                        <a:ea typeface="楷体" pitchFamily="49" charset="-122"/>
                      </a:rPr>
                      <m:t> </m:t>
                    </m:r>
                  </m:oMath>
                </a14:m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，体积是（   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sSupPr>
                      <m:e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𝒅𝒎</m:t>
                        </m:r>
                      </m:e>
                      <m:sup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。</a:t>
                </a:r>
              </a:p>
            </p:txBody>
          </p:sp>
        </mc:Choice>
        <mc:Fallback xmlns="">
          <p:sp>
            <p:nvSpPr>
              <p:cNvPr id="18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6485" y="1364668"/>
                <a:ext cx="7909545" cy="853567"/>
              </a:xfrm>
              <a:prstGeom prst="rect">
                <a:avLst/>
              </a:prstGeom>
              <a:blipFill rotWithShape="1">
                <a:blip r:embed="rId2"/>
                <a:stretch>
                  <a:fillRect l="-1234" t="-5000" b="-714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5"/>
              <p:cNvSpPr txBox="1">
                <a:spLocks noChangeArrowheads="1"/>
              </p:cNvSpPr>
              <p:nvPr/>
            </p:nvSpPr>
            <p:spPr bwMode="auto">
              <a:xfrm>
                <a:off x="656484" y="2318950"/>
                <a:ext cx="7909545" cy="862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（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2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）如果一个正方体的底面积是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25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sSupPr>
                      <m:e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𝒅</m:t>
                        </m:r>
                        <m: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𝒎</m:t>
                        </m:r>
                      </m:e>
                      <m:sup>
                        <m: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𝟐</m:t>
                        </m:r>
                      </m:sup>
                    </m:sSup>
                    <m:r>
                      <a:rPr lang="en-US" altLang="zh-CN" sz="2100" b="1" i="1">
                        <a:latin typeface="Cambria Math" panose="02040503050406030204" pitchFamily="18" charset="0"/>
                        <a:ea typeface="楷体" pitchFamily="49" charset="-122"/>
                      </a:rPr>
                      <m:t> </m:t>
                    </m:r>
                  </m:oMath>
                </a14:m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，那么它的表面积是（     ）</a:t>
                </a:r>
                <a:r>
                  <a:rPr lang="en-US" altLang="zh-CN" sz="2100" b="1" dirty="0">
                    <a:ea typeface="楷体" pitchFamily="49" charset="-122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sSupPr>
                      <m:e>
                        <m: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𝒅𝒎</m:t>
                        </m:r>
                      </m:e>
                      <m:sup>
                        <m: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𝟐</m:t>
                        </m:r>
                      </m:sup>
                    </m:sSup>
                    <m:r>
                      <a:rPr lang="en-US" altLang="zh-CN" sz="2100" b="1" i="1">
                        <a:latin typeface="Cambria Math" panose="02040503050406030204" pitchFamily="18" charset="0"/>
                        <a:ea typeface="楷体" pitchFamily="49" charset="-122"/>
                      </a:rPr>
                      <m:t> </m:t>
                    </m:r>
                  </m:oMath>
                </a14:m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，体积是（    ）</a:t>
                </a:r>
                <a:r>
                  <a:rPr lang="en-US" altLang="zh-CN" sz="2100" b="1" dirty="0">
                    <a:ea typeface="楷体" pitchFamily="49" charset="-122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sSupPr>
                      <m:e>
                        <m: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𝒅𝒎</m:t>
                        </m:r>
                      </m:e>
                      <m:sup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sup>
                    </m:sSup>
                    <m:r>
                      <a:rPr lang="en-US" altLang="zh-CN" sz="2100" b="1" i="1">
                        <a:latin typeface="Cambria Math" panose="02040503050406030204" pitchFamily="18" charset="0"/>
                        <a:ea typeface="楷体" pitchFamily="49" charset="-122"/>
                      </a:rPr>
                      <m:t> </m:t>
                    </m:r>
                  </m:oMath>
                </a14:m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。</a:t>
                </a:r>
              </a:p>
            </p:txBody>
          </p:sp>
        </mc:Choice>
        <mc:Fallback xmlns="">
          <p:sp>
            <p:nvSpPr>
              <p:cNvPr id="19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6484" y="2318950"/>
                <a:ext cx="7909545" cy="862287"/>
              </a:xfrm>
              <a:prstGeom prst="rect">
                <a:avLst/>
              </a:prstGeom>
              <a:blipFill rotWithShape="1">
                <a:blip r:embed="rId3"/>
                <a:stretch>
                  <a:fillRect l="-1234" t="-3521" b="-774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20" name="TextBox 15"/>
          <p:cNvSpPr txBox="1">
            <a:spLocks noChangeArrowheads="1"/>
          </p:cNvSpPr>
          <p:nvPr/>
        </p:nvSpPr>
        <p:spPr bwMode="auto">
          <a:xfrm>
            <a:off x="656483" y="3381577"/>
            <a:ext cx="7909545" cy="84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）一个正方体的每条棱长都扩大到原来的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倍，它的体积就扩大到原来的（   ）倍，表面积就扩大到原来的（    ）倍。</a:t>
            </a: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 flipH="1">
            <a:off x="6659693" y="1351331"/>
            <a:ext cx="530984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96</a:t>
            </a:r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5"/>
          <p:cNvSpPr txBox="1">
            <a:spLocks noChangeArrowheads="1"/>
          </p:cNvSpPr>
          <p:nvPr/>
        </p:nvSpPr>
        <p:spPr bwMode="auto">
          <a:xfrm flipH="1">
            <a:off x="1802578" y="1738310"/>
            <a:ext cx="812686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384</a:t>
            </a:r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 flipH="1">
            <a:off x="4554158" y="1746427"/>
            <a:ext cx="812686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512</a:t>
            </a:r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 flipH="1">
            <a:off x="1047674" y="2701963"/>
            <a:ext cx="812686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150</a:t>
            </a:r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 flipH="1">
            <a:off x="3961075" y="2697875"/>
            <a:ext cx="944571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125</a:t>
            </a:r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5"/>
          <p:cNvSpPr txBox="1">
            <a:spLocks noChangeArrowheads="1"/>
          </p:cNvSpPr>
          <p:nvPr/>
        </p:nvSpPr>
        <p:spPr bwMode="auto">
          <a:xfrm flipH="1">
            <a:off x="2420444" y="3769375"/>
            <a:ext cx="944571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 flipH="1">
            <a:off x="6608167" y="3745741"/>
            <a:ext cx="944571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3" grpId="0"/>
      <p:bldP spid="14" grpId="0"/>
      <p:bldP spid="15" grpId="0"/>
      <p:bldP spid="16" grpId="0"/>
      <p:bldP spid="17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39473" y="345719"/>
            <a:ext cx="3841144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判断。</a:t>
            </a:r>
          </a:p>
        </p:txBody>
      </p:sp>
      <p:sp>
        <p:nvSpPr>
          <p:cNvPr id="32" name="TextBox 15"/>
          <p:cNvSpPr txBox="1">
            <a:spLocks noChangeArrowheads="1"/>
          </p:cNvSpPr>
          <p:nvPr/>
        </p:nvSpPr>
        <p:spPr bwMode="auto">
          <a:xfrm>
            <a:off x="656485" y="985124"/>
            <a:ext cx="7403727" cy="40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）长方体的三条棱分别叫作它的长、宽、高。（   ）</a:t>
            </a:r>
          </a:p>
        </p:txBody>
      </p:sp>
      <p:sp>
        <p:nvSpPr>
          <p:cNvPr id="40" name="TextBox 15"/>
          <p:cNvSpPr txBox="1">
            <a:spLocks noChangeArrowheads="1"/>
          </p:cNvSpPr>
          <p:nvPr/>
        </p:nvSpPr>
        <p:spPr bwMode="auto">
          <a:xfrm>
            <a:off x="702866" y="1597190"/>
            <a:ext cx="6810463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）棱长为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en-US" altLang="zh-CN" sz="21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dm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的正方体，表面积和体积相等。（   ）</a:t>
            </a:r>
          </a:p>
        </p:txBody>
      </p:sp>
      <p:sp>
        <p:nvSpPr>
          <p:cNvPr id="42" name="TextBox 15"/>
          <p:cNvSpPr txBox="1">
            <a:spLocks noChangeArrowheads="1"/>
          </p:cNvSpPr>
          <p:nvPr/>
        </p:nvSpPr>
        <p:spPr bwMode="auto">
          <a:xfrm>
            <a:off x="702866" y="2113558"/>
            <a:ext cx="7923549" cy="84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）用两根同样长的铁丝分别围成一个长方体和一个正方体框架，正方体框架的体积一定大于长方体框架的体积。（    ）</a:t>
            </a:r>
          </a:p>
        </p:txBody>
      </p:sp>
      <p:sp>
        <p:nvSpPr>
          <p:cNvPr id="49" name="TextBox 15"/>
          <p:cNvSpPr txBox="1">
            <a:spLocks noChangeArrowheads="1"/>
          </p:cNvSpPr>
          <p:nvPr/>
        </p:nvSpPr>
        <p:spPr bwMode="auto">
          <a:xfrm>
            <a:off x="702866" y="3254217"/>
            <a:ext cx="8216847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）体积相等的两个长方体，它们的表面积一定相等。（    ）</a:t>
            </a:r>
          </a:p>
        </p:txBody>
      </p:sp>
      <p:sp>
        <p:nvSpPr>
          <p:cNvPr id="52" name="TextBox 15"/>
          <p:cNvSpPr txBox="1">
            <a:spLocks noChangeArrowheads="1"/>
          </p:cNvSpPr>
          <p:nvPr/>
        </p:nvSpPr>
        <p:spPr bwMode="auto">
          <a:xfrm>
            <a:off x="6775106" y="1625583"/>
            <a:ext cx="420010" cy="420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TextBox 15"/>
          <p:cNvSpPr txBox="1">
            <a:spLocks noChangeArrowheads="1"/>
          </p:cNvSpPr>
          <p:nvPr/>
        </p:nvSpPr>
        <p:spPr bwMode="auto">
          <a:xfrm>
            <a:off x="7696560" y="3240243"/>
            <a:ext cx="420010" cy="420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TextBox 15"/>
          <p:cNvSpPr txBox="1">
            <a:spLocks noChangeArrowheads="1"/>
          </p:cNvSpPr>
          <p:nvPr/>
        </p:nvSpPr>
        <p:spPr bwMode="auto">
          <a:xfrm flipH="1">
            <a:off x="6668540" y="942894"/>
            <a:ext cx="457200" cy="40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TextBox 15"/>
          <p:cNvSpPr txBox="1">
            <a:spLocks noChangeArrowheads="1"/>
          </p:cNvSpPr>
          <p:nvPr/>
        </p:nvSpPr>
        <p:spPr bwMode="auto">
          <a:xfrm flipH="1">
            <a:off x="6668540" y="2514163"/>
            <a:ext cx="457200" cy="40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5" grpId="0"/>
      <p:bldP spid="5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77241" y="324978"/>
            <a:ext cx="1206839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选择。</a:t>
            </a:r>
          </a:p>
        </p:txBody>
      </p:sp>
      <p:sp>
        <p:nvSpPr>
          <p:cNvPr id="31" name="TextBox 15"/>
          <p:cNvSpPr txBox="1">
            <a:spLocks noChangeArrowheads="1"/>
          </p:cNvSpPr>
          <p:nvPr/>
        </p:nvSpPr>
        <p:spPr bwMode="auto">
          <a:xfrm>
            <a:off x="1190960" y="2756294"/>
            <a:ext cx="485529" cy="420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B</a:t>
            </a:r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15"/>
          <p:cNvSpPr txBox="1">
            <a:spLocks noChangeArrowheads="1"/>
          </p:cNvSpPr>
          <p:nvPr/>
        </p:nvSpPr>
        <p:spPr bwMode="auto">
          <a:xfrm>
            <a:off x="3509960" y="1255171"/>
            <a:ext cx="343940" cy="437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A</a:t>
            </a:r>
            <a:endParaRPr lang="zh-CN" altLang="en-US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604729" y="912102"/>
            <a:ext cx="7311137" cy="75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）把一个长方体分成几个小长方体后，小长方体的体积和原长方体的体积相比较，（   ）。</a:t>
            </a: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846264" y="1738308"/>
            <a:ext cx="7311137" cy="389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不变 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B.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比原来小了  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C.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比原来大了 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D.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无法确定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5"/>
              <p:cNvSpPr txBox="1">
                <a:spLocks noChangeArrowheads="1"/>
              </p:cNvSpPr>
              <p:nvPr/>
            </p:nvSpPr>
            <p:spPr bwMode="auto">
              <a:xfrm>
                <a:off x="562765" y="2219882"/>
                <a:ext cx="7311137" cy="921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zh-CN" altLang="en-US" sz="2000" b="1" dirty="0">
                    <a:latin typeface="楷体" pitchFamily="49" charset="-122"/>
                    <a:ea typeface="楷体" pitchFamily="49" charset="-122"/>
                  </a:rPr>
                  <a:t>（</a:t>
                </a:r>
                <a:r>
                  <a:rPr lang="en-US" altLang="zh-CN" sz="2000" b="1" dirty="0">
                    <a:latin typeface="楷体" pitchFamily="49" charset="-122"/>
                    <a:ea typeface="楷体" pitchFamily="49" charset="-122"/>
                  </a:rPr>
                  <a:t>2</a:t>
                </a:r>
                <a:r>
                  <a:rPr lang="zh-CN" altLang="en-US" sz="2000" b="1" dirty="0">
                    <a:latin typeface="楷体" pitchFamily="49" charset="-122"/>
                    <a:ea typeface="楷体" pitchFamily="49" charset="-122"/>
                  </a:rPr>
                  <a:t>）一个长方体的高缩小到原来的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0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en-US" sz="2000" b="1" dirty="0">
                    <a:latin typeface="楷体" pitchFamily="49" charset="-122"/>
                    <a:ea typeface="楷体" pitchFamily="49" charset="-122"/>
                  </a:rPr>
                  <a:t>，要使它的体积发生变化，则（   ）。</a:t>
                </a:r>
              </a:p>
            </p:txBody>
          </p:sp>
        </mc:Choice>
        <mc:Fallback xmlns="">
          <p:sp>
            <p:nvSpPr>
              <p:cNvPr id="13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2765" y="2219882"/>
                <a:ext cx="7311137" cy="921278"/>
              </a:xfrm>
              <a:prstGeom prst="rect">
                <a:avLst/>
              </a:prstGeom>
              <a:blipFill rotWithShape="1">
                <a:blip r:embed="rId2"/>
                <a:stretch>
                  <a:fillRect l="-1167" r="-667" b="-1192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726995" y="3223009"/>
            <a:ext cx="7311137" cy="75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底面积扩大到原来的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倍    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B.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长和宽都扩大到原来的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倍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C.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长不变，宽扩大到原来的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倍  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D.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宽不变，长扩大到原来的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15917" y="319840"/>
            <a:ext cx="4651306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计算下图正方体的体积。</a:t>
            </a:r>
          </a:p>
        </p:txBody>
      </p:sp>
      <p:sp>
        <p:nvSpPr>
          <p:cNvPr id="2" name="立方体 1"/>
          <p:cNvSpPr/>
          <p:nvPr/>
        </p:nvSpPr>
        <p:spPr>
          <a:xfrm>
            <a:off x="3265552" y="1288924"/>
            <a:ext cx="1177979" cy="1177979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8" name="矩形 37"/>
          <p:cNvSpPr/>
          <p:nvPr/>
        </p:nvSpPr>
        <p:spPr>
          <a:xfrm>
            <a:off x="3420912" y="2466903"/>
            <a:ext cx="609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en-US" altLang="zh-CN" b="1" i="1" dirty="0">
                <a:latin typeface="+mn-lt"/>
                <a:ea typeface="楷体" panose="02010609060101010101" pitchFamily="49" charset="-122"/>
              </a:rPr>
              <a:t>dm</a:t>
            </a:r>
            <a:endParaRPr lang="zh-CN" altLang="en-US" b="1" i="1" dirty="0"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15"/>
              <p:cNvSpPr txBox="1">
                <a:spLocks noChangeArrowheads="1"/>
              </p:cNvSpPr>
              <p:nvPr/>
            </p:nvSpPr>
            <p:spPr bwMode="auto">
              <a:xfrm>
                <a:off x="2462773" y="3145138"/>
                <a:ext cx="4588854" cy="477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5×5×5=125</a:t>
                </a:r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（</a:t>
                </a:r>
                <a:r>
                  <a:rPr lang="en-US" altLang="zh-CN" sz="2400" b="1" dirty="0">
                    <a:ea typeface="楷体" pitchFamily="49" charset="-122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sSupPr>
                      <m:e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𝒅</m:t>
                        </m:r>
                        <m:r>
                          <a:rPr lang="en-US" altLang="zh-CN" sz="24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sup>
                    </m:sSup>
                    <m:r>
                      <a:rPr lang="en-US" altLang="zh-CN" sz="2400" b="1" i="1">
                        <a:latin typeface="Cambria Math" panose="02040503050406030204" pitchFamily="18" charset="0"/>
                        <a:ea typeface="楷体" pitchFamily="49" charset="-122"/>
                      </a:rPr>
                      <m:t> </m:t>
                    </m:r>
                  </m:oMath>
                </a14:m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）</a:t>
                </a:r>
              </a:p>
            </p:txBody>
          </p:sp>
        </mc:Choice>
        <mc:Fallback>
          <p:sp>
            <p:nvSpPr>
              <p:cNvPr id="42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62773" y="3145138"/>
                <a:ext cx="4588854" cy="477438"/>
              </a:xfrm>
              <a:prstGeom prst="rect">
                <a:avLst/>
              </a:prstGeom>
              <a:blipFill>
                <a:blip r:embed="rId2"/>
                <a:stretch>
                  <a:fillRect l="-2523" t="-8974" b="-2692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15"/>
              <p:cNvSpPr txBox="1">
                <a:spLocks noChangeArrowheads="1"/>
              </p:cNvSpPr>
              <p:nvPr/>
            </p:nvSpPr>
            <p:spPr bwMode="auto">
              <a:xfrm>
                <a:off x="1921826" y="4025530"/>
                <a:ext cx="4410113" cy="4760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答：正方体的体积是</a:t>
                </a:r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125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sSupPr>
                      <m:e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𝒅</m:t>
                        </m:r>
                        <m:r>
                          <a:rPr lang="en-US" altLang="zh-CN" sz="24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sup>
                    </m:sSup>
                    <m:r>
                      <a:rPr lang="en-US" altLang="zh-CN" sz="2400" b="1" i="1">
                        <a:latin typeface="Cambria Math" panose="02040503050406030204" pitchFamily="18" charset="0"/>
                        <a:ea typeface="楷体" pitchFamily="49" charset="-122"/>
                      </a:rPr>
                      <m:t> </m:t>
                    </m:r>
                  </m:oMath>
                </a14:m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。</a:t>
                </a:r>
              </a:p>
            </p:txBody>
          </p:sp>
        </mc:Choice>
        <mc:Fallback>
          <p:sp>
            <p:nvSpPr>
              <p:cNvPr id="47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21826" y="4025530"/>
                <a:ext cx="4410113" cy="476092"/>
              </a:xfrm>
              <a:prstGeom prst="rect">
                <a:avLst/>
              </a:prstGeom>
              <a:blipFill>
                <a:blip r:embed="rId3"/>
                <a:stretch>
                  <a:fillRect l="-2624" t="-8974" r="-1381" b="-2692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矩形 30"/>
          <p:cNvSpPr/>
          <p:nvPr/>
        </p:nvSpPr>
        <p:spPr>
          <a:xfrm>
            <a:off x="4307785" y="2202707"/>
            <a:ext cx="609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en-US" altLang="zh-CN" b="1" i="1" dirty="0">
                <a:latin typeface="+mn-lt"/>
                <a:ea typeface="楷体" panose="02010609060101010101" pitchFamily="49" charset="-122"/>
              </a:rPr>
              <a:t>dm</a:t>
            </a:r>
            <a:endParaRPr lang="zh-CN" altLang="en-US" b="1" i="1" dirty="0">
              <a:latin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493189" y="1530599"/>
            <a:ext cx="609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en-US" altLang="zh-CN" b="1" i="1" dirty="0">
                <a:latin typeface="+mn-lt"/>
                <a:ea typeface="楷体" panose="02010609060101010101" pitchFamily="49" charset="-122"/>
              </a:rPr>
              <a:t>dm</a:t>
            </a:r>
            <a:endParaRPr lang="zh-CN" altLang="en-US" b="1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bldLvl="0" animBg="1"/>
      <p:bldP spid="47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380423" y="330055"/>
            <a:ext cx="5433781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计算下面长方体的表面积。</a:t>
            </a:r>
          </a:p>
        </p:txBody>
      </p:sp>
      <p:sp>
        <p:nvSpPr>
          <p:cNvPr id="2" name="立方体 1"/>
          <p:cNvSpPr/>
          <p:nvPr/>
        </p:nvSpPr>
        <p:spPr>
          <a:xfrm>
            <a:off x="6949087" y="915269"/>
            <a:ext cx="687432" cy="3154872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6529247" y="747869"/>
            <a:ext cx="487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b="1" i="1" dirty="0">
                <a:latin typeface="+mn-lt"/>
                <a:ea typeface="楷体" panose="02010609060101010101" pitchFamily="49" charset="-122"/>
              </a:rPr>
              <a:t>m</a:t>
            </a:r>
            <a:endParaRPr lang="zh-CN" altLang="en-US" b="1" i="1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15"/>
              <p:cNvSpPr txBox="1">
                <a:spLocks noChangeArrowheads="1"/>
              </p:cNvSpPr>
              <p:nvPr/>
            </p:nvSpPr>
            <p:spPr bwMode="auto">
              <a:xfrm>
                <a:off x="1050281" y="1917910"/>
                <a:ext cx="3952666" cy="4760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1×6×4+1×1×2=26</a:t>
                </a:r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sSupPr>
                      <m:e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）</a:t>
                </a:r>
              </a:p>
            </p:txBody>
          </p:sp>
        </mc:Choice>
        <mc:Fallback xmlns="">
          <p:sp>
            <p:nvSpPr>
              <p:cNvPr id="45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50281" y="1917910"/>
                <a:ext cx="3952666" cy="476092"/>
              </a:xfrm>
              <a:prstGeom prst="rect">
                <a:avLst/>
              </a:prstGeom>
              <a:blipFill rotWithShape="1">
                <a:blip r:embed="rId2"/>
                <a:stretch>
                  <a:fillRect l="-2928" t="-8974" r="-2619" b="-2692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15"/>
              <p:cNvSpPr txBox="1">
                <a:spLocks noChangeArrowheads="1"/>
              </p:cNvSpPr>
              <p:nvPr/>
            </p:nvSpPr>
            <p:spPr bwMode="auto">
              <a:xfrm>
                <a:off x="1050281" y="3297827"/>
                <a:ext cx="4496252" cy="477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答：长方体的表面积是</a:t>
                </a:r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26</a:t>
                </a:r>
                <a:r>
                  <a:rPr lang="en-US" altLang="zh-CN" sz="2400" b="1" dirty="0">
                    <a:ea typeface="楷体" pitchFamily="49" charset="-122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sSupPr>
                      <m:e>
                        <m:r>
                          <a:rPr lang="en-US" altLang="zh-CN" sz="24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𝟐</m:t>
                        </m:r>
                      </m:sup>
                    </m:sSup>
                    <m:r>
                      <a:rPr lang="en-US" altLang="zh-CN" sz="2400" b="1" i="1">
                        <a:latin typeface="Cambria Math" panose="02040503050406030204" pitchFamily="18" charset="0"/>
                        <a:ea typeface="楷体" pitchFamily="49" charset="-122"/>
                      </a:rPr>
                      <m:t> </m:t>
                    </m:r>
                  </m:oMath>
                </a14:m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。</a:t>
                </a:r>
              </a:p>
            </p:txBody>
          </p:sp>
        </mc:Choice>
        <mc:Fallback xmlns="">
          <p:sp>
            <p:nvSpPr>
              <p:cNvPr id="47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50290" y="3108325"/>
                <a:ext cx="4496435" cy="615950"/>
              </a:xfrm>
              <a:prstGeom prst="rect">
                <a:avLst/>
              </a:prstGeom>
              <a:blipFill rotWithShape="1">
                <a:blip r:embed="rId3"/>
                <a:stretch>
                  <a:fillRect l="-2575" t="-8974" r="-407" b="-2692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31" name="矩形 30"/>
          <p:cNvSpPr/>
          <p:nvPr/>
        </p:nvSpPr>
        <p:spPr>
          <a:xfrm>
            <a:off x="7734764" y="2534787"/>
            <a:ext cx="487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en-US" altLang="zh-CN" b="1" i="1" dirty="0">
                <a:latin typeface="+mn-lt"/>
                <a:ea typeface="楷体" panose="02010609060101010101" pitchFamily="49" charset="-122"/>
              </a:rPr>
              <a:t>m</a:t>
            </a:r>
            <a:endParaRPr lang="zh-CN" altLang="en-US" b="1" i="1" dirty="0">
              <a:latin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169725" y="586279"/>
            <a:ext cx="487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b="1" i="1" dirty="0">
                <a:latin typeface="+mn-lt"/>
                <a:ea typeface="楷体" panose="02010609060101010101" pitchFamily="49" charset="-122"/>
              </a:rPr>
              <a:t>m</a:t>
            </a:r>
            <a:endParaRPr lang="zh-CN" altLang="en-US" b="1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7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614770" y="983835"/>
            <a:ext cx="7468185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你知道如何求它们的表面积以及体积吗？</a:t>
            </a:r>
          </a:p>
        </p:txBody>
      </p:sp>
      <p:sp>
        <p:nvSpPr>
          <p:cNvPr id="2" name="立方体 1"/>
          <p:cNvSpPr/>
          <p:nvPr/>
        </p:nvSpPr>
        <p:spPr>
          <a:xfrm>
            <a:off x="1781268" y="2001322"/>
            <a:ext cx="1384635" cy="1299841"/>
          </a:xfrm>
          <a:prstGeom prst="cub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立方体 8"/>
          <p:cNvSpPr/>
          <p:nvPr/>
        </p:nvSpPr>
        <p:spPr>
          <a:xfrm>
            <a:off x="4907798" y="2018572"/>
            <a:ext cx="2338398" cy="1315616"/>
          </a:xfrm>
          <a:prstGeom prst="cub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15"/>
          <p:cNvSpPr txBox="1">
            <a:spLocks noChangeArrowheads="1"/>
          </p:cNvSpPr>
          <p:nvPr/>
        </p:nvSpPr>
        <p:spPr bwMode="auto">
          <a:xfrm>
            <a:off x="1894632" y="3456306"/>
            <a:ext cx="1110828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正方体</a:t>
            </a: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5454225" y="3450637"/>
            <a:ext cx="1110828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7"/>
            <a:ext cx="366860" cy="456339"/>
          </a:xfrm>
          <a:prstGeom prst="rect">
            <a:avLst/>
          </a:prstGeom>
        </p:spPr>
      </p:pic>
      <p:sp>
        <p:nvSpPr>
          <p:cNvPr id="13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复习导入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75313" y="354347"/>
            <a:ext cx="8185608" cy="1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做一对无盖的长方体水箱，水箱的底面是边长为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3.5</a:t>
            </a:r>
            <a:r>
              <a:rPr lang="en-US" altLang="zh-CN" sz="3200" b="1" i="1" dirty="0">
                <a:latin typeface="+mn-lt"/>
                <a:ea typeface="楷体" panose="02010609060101010101" pitchFamily="49" charset="-122"/>
              </a:rPr>
              <a:t>dm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的正方形，高为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en-US" altLang="zh-CN" sz="3200" b="1" i="1" dirty="0">
                <a:latin typeface="+mn-lt"/>
                <a:ea typeface="楷体" panose="02010609060101010101" pitchFamily="49" charset="-122"/>
              </a:rPr>
              <a:t>dm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，做这对水箱至少要用多少平方分米的铁皮？</a:t>
            </a:r>
          </a:p>
        </p:txBody>
      </p:sp>
      <p:sp>
        <p:nvSpPr>
          <p:cNvPr id="37" name="TextBox 15"/>
          <p:cNvSpPr txBox="1">
            <a:spLocks noChangeArrowheads="1"/>
          </p:cNvSpPr>
          <p:nvPr/>
        </p:nvSpPr>
        <p:spPr bwMode="auto">
          <a:xfrm>
            <a:off x="2527056" y="2263127"/>
            <a:ext cx="4503526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3.5×4×4+3.5×3.5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×2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TextBox 15"/>
          <p:cNvSpPr txBox="1">
            <a:spLocks noChangeArrowheads="1"/>
          </p:cNvSpPr>
          <p:nvPr/>
        </p:nvSpPr>
        <p:spPr bwMode="auto">
          <a:xfrm>
            <a:off x="2527056" y="2812873"/>
            <a:ext cx="2077416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=68.25×2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15"/>
              <p:cNvSpPr txBox="1">
                <a:spLocks noChangeArrowheads="1"/>
              </p:cNvSpPr>
              <p:nvPr/>
            </p:nvSpPr>
            <p:spPr bwMode="auto">
              <a:xfrm>
                <a:off x="2527056" y="3349896"/>
                <a:ext cx="2593610" cy="477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=136.5</a:t>
                </a:r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（</a:t>
                </a:r>
                <a:r>
                  <a:rPr lang="en-US" altLang="zh-CN" sz="2400" b="1" dirty="0">
                    <a:ea typeface="楷体" pitchFamily="49" charset="-122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sSupPr>
                      <m:e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𝒅</m:t>
                        </m:r>
                        <m:r>
                          <a:rPr lang="en-US" altLang="zh-CN" sz="24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1" smtClean="0">
                            <a:latin typeface="Cambria Math"/>
                            <a:ea typeface="楷体" pitchFamily="49" charset="-122"/>
                          </a:rPr>
                          <m:t>𝟐</m:t>
                        </m:r>
                      </m:sup>
                    </m:sSup>
                    <m:r>
                      <a:rPr lang="en-US" altLang="zh-CN" sz="2400" b="1" i="1">
                        <a:latin typeface="Cambria Math" panose="02040503050406030204" pitchFamily="18" charset="0"/>
                        <a:ea typeface="楷体" pitchFamily="49" charset="-122"/>
                      </a:rPr>
                      <m:t> </m:t>
                    </m:r>
                  </m:oMath>
                </a14:m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）</a:t>
                </a:r>
              </a:p>
            </p:txBody>
          </p:sp>
        </mc:Choice>
        <mc:Fallback>
          <p:sp>
            <p:nvSpPr>
              <p:cNvPr id="62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7056" y="3349896"/>
                <a:ext cx="2593610" cy="477438"/>
              </a:xfrm>
              <a:prstGeom prst="rect">
                <a:avLst/>
              </a:prstGeom>
              <a:blipFill>
                <a:blip r:embed="rId2"/>
                <a:stretch>
                  <a:fillRect l="-4706" t="-8974" b="-2692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TextBox 15"/>
          <p:cNvSpPr txBox="1">
            <a:spLocks noChangeArrowheads="1"/>
          </p:cNvSpPr>
          <p:nvPr/>
        </p:nvSpPr>
        <p:spPr bwMode="auto">
          <a:xfrm>
            <a:off x="1798667" y="4044777"/>
            <a:ext cx="6703777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答：做这对水箱至少要用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136.5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平方分米的铁皮。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61" grpId="0"/>
      <p:bldP spid="62" grpId="0" bldLvl="0" animBg="1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20093" y="337094"/>
            <a:ext cx="8442752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张阿姨家有一个长方体形状的水箱（水箱厚度忽略不计），可装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240</a:t>
            </a:r>
            <a:r>
              <a:rPr lang="en-US" altLang="zh-CN" sz="3200" b="1" dirty="0">
                <a:latin typeface="+mn-lt"/>
                <a:ea typeface="楷体" panose="02010609060101010101" pitchFamily="49" charset="-122"/>
              </a:rPr>
              <a:t>L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水。这个水箱长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1.2</a:t>
            </a:r>
            <a:r>
              <a:rPr lang="en-US" altLang="zh-CN" sz="3200" b="1" dirty="0">
                <a:latin typeface="+mn-lt"/>
                <a:ea typeface="楷体" panose="02010609060101010101" pitchFamily="49" charset="-122"/>
              </a:rPr>
              <a:t>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、宽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0.4</a:t>
            </a:r>
            <a:r>
              <a:rPr lang="en-US" altLang="zh-CN" sz="3200" b="1" dirty="0">
                <a:latin typeface="+mn-lt"/>
                <a:ea typeface="楷体" panose="02010609060101010101" pitchFamily="49" charset="-122"/>
              </a:rPr>
              <a:t>m</a:t>
            </a:r>
            <a:r>
              <a:rPr lang="zh-CN" altLang="en-US" sz="3200" b="1" dirty="0">
                <a:latin typeface="+mn-lt"/>
                <a:ea typeface="楷体" panose="02010609060101010101" pitchFamily="49" charset="-122"/>
              </a:rPr>
              <a:t>，求这个水箱有多高。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3258809" y="2458748"/>
            <a:ext cx="2787050" cy="389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0.24÷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1.2×0.4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0" name="TextBox 15"/>
          <p:cNvSpPr txBox="1">
            <a:spLocks noChangeArrowheads="1"/>
          </p:cNvSpPr>
          <p:nvPr/>
        </p:nvSpPr>
        <p:spPr bwMode="auto">
          <a:xfrm>
            <a:off x="3103541" y="3498618"/>
            <a:ext cx="2077416" cy="408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=0.5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i="1" dirty="0">
                <a:latin typeface="+mn-lt"/>
                <a:ea typeface="楷体" panose="02010609060101010101" pitchFamily="49" charset="-122"/>
              </a:rPr>
              <a:t>m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>
            <a:off x="2587172" y="4105400"/>
            <a:ext cx="3382289" cy="401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</a:t>
            </a:r>
            <a:r>
              <a:rPr lang="zh-CN" altLang="en-US" sz="2000" b="1" dirty="0">
                <a:ea typeface="楷体" panose="02010609060101010101" pitchFamily="49" charset="-122"/>
              </a:rPr>
              <a:t>这个水箱高</a:t>
            </a:r>
            <a:r>
              <a:rPr lang="en-US" altLang="zh-CN" sz="2000" b="1" dirty="0">
                <a:ea typeface="楷体" panose="02010609060101010101" pitchFamily="49" charset="-122"/>
              </a:rPr>
              <a:t>0.5</a:t>
            </a:r>
            <a:r>
              <a:rPr lang="zh-CN" altLang="en-US" sz="2000" b="1" dirty="0">
                <a:ea typeface="楷体" panose="02010609060101010101" pitchFamily="49" charset="-122"/>
              </a:rPr>
              <a:t>米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5"/>
              <p:cNvSpPr txBox="1">
                <a:spLocks noChangeArrowheads="1"/>
              </p:cNvSpPr>
              <p:nvPr/>
            </p:nvSpPr>
            <p:spPr bwMode="auto">
              <a:xfrm>
                <a:off x="2831872" y="1874889"/>
                <a:ext cx="3715312" cy="4167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000" b="1" dirty="0">
                    <a:latin typeface="楷体" pitchFamily="49" charset="-122"/>
                    <a:ea typeface="楷体" pitchFamily="49" charset="-122"/>
                  </a:rPr>
                  <a:t>240</a:t>
                </a:r>
                <a:r>
                  <a:rPr lang="en-US" altLang="zh-CN" sz="2000" b="1" i="1" dirty="0">
                    <a:latin typeface="+mn-lt"/>
                    <a:ea typeface="楷体" pitchFamily="49" charset="-122"/>
                  </a:rPr>
                  <a:t>L</a:t>
                </a:r>
                <a:r>
                  <a:rPr lang="en-US" altLang="zh-CN" sz="2000" b="1" dirty="0">
                    <a:latin typeface="楷体" pitchFamily="49" charset="-122"/>
                    <a:ea typeface="楷体" pitchFamily="49" charset="-122"/>
                  </a:rPr>
                  <a:t>=240</a:t>
                </a:r>
                <a:r>
                  <a:rPr lang="en-US" altLang="zh-CN" sz="2000" b="1" dirty="0">
                    <a:ea typeface="楷体" pitchFamily="49" charset="-122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sSupPr>
                      <m:e>
                        <m:r>
                          <a:rPr lang="en-US" altLang="zh-CN" sz="20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𝒅</m:t>
                        </m:r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𝒎</m:t>
                        </m:r>
                      </m:e>
                      <m:sup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sup>
                    </m:sSup>
                    <m:r>
                      <a:rPr lang="en-US" altLang="zh-CN" sz="2000" b="1" i="1">
                        <a:latin typeface="Cambria Math" panose="02040503050406030204" pitchFamily="18" charset="0"/>
                        <a:ea typeface="楷体" pitchFamily="49" charset="-122"/>
                      </a:rPr>
                      <m:t> </m:t>
                    </m:r>
                  </m:oMath>
                </a14:m>
                <a:r>
                  <a:rPr lang="en-US" altLang="zh-CN" sz="2000" b="1" dirty="0">
                    <a:latin typeface="楷体" pitchFamily="49" charset="-122"/>
                    <a:ea typeface="楷体" pitchFamily="49" charset="-122"/>
                  </a:rPr>
                  <a:t>=0.24</a:t>
                </a:r>
                <a:r>
                  <a:rPr lang="en-US" altLang="zh-CN" sz="2000" b="1" dirty="0">
                    <a:ea typeface="楷体" pitchFamily="49" charset="-122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𝒎</m:t>
                        </m:r>
                      </m:e>
                      <m:sup>
                        <m:r>
                          <a:rPr lang="en-US" altLang="zh-CN" sz="20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sup>
                    </m:sSup>
                    <m:r>
                      <a:rPr lang="en-US" altLang="zh-CN" sz="2000" b="1" i="1">
                        <a:latin typeface="Cambria Math" panose="02040503050406030204" pitchFamily="18" charset="0"/>
                        <a:ea typeface="楷体" pitchFamily="49" charset="-122"/>
                      </a:rPr>
                      <m:t> </m:t>
                    </m:r>
                  </m:oMath>
                </a14:m>
                <a:endParaRPr lang="zh-CN" altLang="en-US" sz="20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13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31872" y="1874889"/>
                <a:ext cx="3715312" cy="416781"/>
              </a:xfrm>
              <a:prstGeom prst="rect">
                <a:avLst/>
              </a:prstGeom>
              <a:blipFill rotWithShape="1">
                <a:blip r:embed="rId2"/>
                <a:stretch>
                  <a:fillRect l="-2463" t="-5882" b="-2941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3103541" y="2978683"/>
            <a:ext cx="2787050" cy="389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=0.24÷0.48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EABE56BF-18B7-4DBB-A70B-33E64AFDCA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690849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DA48634B-D5AE-49C8-8BFA-DF51A0FEFF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7" y="1601237"/>
            <a:ext cx="504952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3287622" y="398844"/>
            <a:ext cx="3608087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长方体和正方体</a:t>
            </a:r>
          </a:p>
        </p:txBody>
      </p:sp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639224" y="966327"/>
            <a:ext cx="7761888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长方体的特征有哪些？什么是长方体长、宽、高？</a:t>
            </a:r>
          </a:p>
        </p:txBody>
      </p:sp>
      <p:sp>
        <p:nvSpPr>
          <p:cNvPr id="56" name="TextBox 15"/>
          <p:cNvSpPr txBox="1">
            <a:spLocks noChangeArrowheads="1"/>
          </p:cNvSpPr>
          <p:nvPr/>
        </p:nvSpPr>
        <p:spPr bwMode="auto">
          <a:xfrm>
            <a:off x="1243836" y="1592041"/>
            <a:ext cx="6287023" cy="95564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个顶点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个面，相对的面形状、大小都相同；有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条棱，相对的棱的长度相等。</a:t>
            </a:r>
          </a:p>
        </p:txBody>
      </p:sp>
      <p:sp>
        <p:nvSpPr>
          <p:cNvPr id="17" name="TextBox 15"/>
          <p:cNvSpPr txBox="1">
            <a:spLocks noChangeArrowheads="1"/>
          </p:cNvSpPr>
          <p:nvPr/>
        </p:nvSpPr>
        <p:spPr bwMode="auto">
          <a:xfrm>
            <a:off x="1330096" y="3094592"/>
            <a:ext cx="6114499" cy="95564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相交于一个顶点的三条棱的长度分别叫做长方体的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长、宽、高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3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知识梳理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5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80617" y="358624"/>
            <a:ext cx="8068161" cy="125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正方体的特征有哪些？正方体与长方体有什么关系？</a:t>
            </a:r>
          </a:p>
        </p:txBody>
      </p:sp>
      <p:sp>
        <p:nvSpPr>
          <p:cNvPr id="56" name="TextBox 15"/>
          <p:cNvSpPr txBox="1">
            <a:spLocks noChangeArrowheads="1"/>
          </p:cNvSpPr>
          <p:nvPr/>
        </p:nvSpPr>
        <p:spPr bwMode="auto">
          <a:xfrm>
            <a:off x="1218074" y="1589552"/>
            <a:ext cx="6571585" cy="1103379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个顶点；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6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个面都是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相同的正方形；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条棱的长度都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7" name="TextBox 15"/>
          <p:cNvSpPr txBox="1">
            <a:spLocks noChangeArrowheads="1"/>
          </p:cNvSpPr>
          <p:nvPr/>
        </p:nvSpPr>
        <p:spPr bwMode="auto">
          <a:xfrm>
            <a:off x="1218074" y="2696538"/>
            <a:ext cx="6571585" cy="58631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正方体是长、宽、高都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特殊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长方体。</a:t>
            </a:r>
          </a:p>
        </p:txBody>
      </p:sp>
      <p:sp>
        <p:nvSpPr>
          <p:cNvPr id="13" name="立方体 12"/>
          <p:cNvSpPr/>
          <p:nvPr/>
        </p:nvSpPr>
        <p:spPr>
          <a:xfrm>
            <a:off x="2989925" y="3650688"/>
            <a:ext cx="1043465" cy="612266"/>
          </a:xfrm>
          <a:prstGeom prst="cube">
            <a:avLst/>
          </a:prstGeom>
          <a:solidFill>
            <a:schemeClr val="accent3">
              <a:lumMod val="75000"/>
            </a:schemeClr>
          </a:solidFill>
          <a:ln w="127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90655" y="3602212"/>
            <a:ext cx="847325" cy="612266"/>
            <a:chOff x="4890655" y="3602212"/>
            <a:chExt cx="847325" cy="612266"/>
          </a:xfrm>
        </p:grpSpPr>
        <p:sp>
          <p:nvSpPr>
            <p:cNvPr id="12" name="立方体 11"/>
            <p:cNvSpPr/>
            <p:nvPr/>
          </p:nvSpPr>
          <p:spPr>
            <a:xfrm>
              <a:off x="5125714" y="3602212"/>
              <a:ext cx="612266" cy="612266"/>
            </a:xfrm>
            <a:prstGeom prst="cube">
              <a:avLst/>
            </a:prstGeom>
            <a:solidFill>
              <a:schemeClr val="accent3">
                <a:lumMod val="75000"/>
              </a:schemeClr>
            </a:solidFill>
            <a:ln w="127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箭头: 右 1"/>
            <p:cNvSpPr/>
            <p:nvPr/>
          </p:nvSpPr>
          <p:spPr>
            <a:xfrm>
              <a:off x="4890655" y="3844636"/>
              <a:ext cx="219957" cy="249382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56" grpId="0"/>
      <p:bldP spid="17" grpId="0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49439" y="357962"/>
            <a:ext cx="6864016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如何求长方体和正方体棱长的总和？</a:t>
            </a:r>
          </a:p>
        </p:txBody>
      </p:sp>
      <p:sp>
        <p:nvSpPr>
          <p:cNvPr id="56" name="TextBox 15"/>
          <p:cNvSpPr txBox="1">
            <a:spLocks noChangeArrowheads="1"/>
          </p:cNvSpPr>
          <p:nvPr/>
        </p:nvSpPr>
        <p:spPr bwMode="auto">
          <a:xfrm>
            <a:off x="1304334" y="1546422"/>
            <a:ext cx="6977024" cy="660181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长方体的棱长总和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（长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高）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×4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5"/>
          <p:cNvSpPr txBox="1">
            <a:spLocks noChangeArrowheads="1"/>
          </p:cNvSpPr>
          <p:nvPr/>
        </p:nvSpPr>
        <p:spPr bwMode="auto">
          <a:xfrm>
            <a:off x="1390595" y="2653408"/>
            <a:ext cx="5754904" cy="581698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正方体的棱长总和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×12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5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83885" y="354345"/>
            <a:ext cx="7733282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长方体、正方体表面积的意义是什么？</a:t>
            </a:r>
          </a:p>
        </p:txBody>
      </p:sp>
      <p:sp>
        <p:nvSpPr>
          <p:cNvPr id="39" name="TextBox 15"/>
          <p:cNvSpPr txBox="1">
            <a:spLocks noChangeArrowheads="1"/>
          </p:cNvSpPr>
          <p:nvPr/>
        </p:nvSpPr>
        <p:spPr bwMode="auto">
          <a:xfrm>
            <a:off x="548746" y="1161391"/>
            <a:ext cx="7895496" cy="58631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长方体或正方体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个面的总面积，叫做它的表面积。</a:t>
            </a:r>
          </a:p>
        </p:txBody>
      </p:sp>
      <p:sp>
        <p:nvSpPr>
          <p:cNvPr id="11" name="立方体 10"/>
          <p:cNvSpPr/>
          <p:nvPr/>
        </p:nvSpPr>
        <p:spPr>
          <a:xfrm>
            <a:off x="1927406" y="2959417"/>
            <a:ext cx="1043465" cy="612266"/>
          </a:xfrm>
          <a:prstGeom prst="cube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939058" y="2336372"/>
            <a:ext cx="2196364" cy="1844036"/>
            <a:chOff x="4128830" y="2715916"/>
            <a:chExt cx="2196364" cy="1844036"/>
          </a:xfrm>
        </p:grpSpPr>
        <p:grpSp>
          <p:nvGrpSpPr>
            <p:cNvPr id="3" name="组合 2"/>
            <p:cNvGrpSpPr/>
            <p:nvPr/>
          </p:nvGrpSpPr>
          <p:grpSpPr>
            <a:xfrm>
              <a:off x="4476546" y="2715916"/>
              <a:ext cx="1848648" cy="1844036"/>
              <a:chOff x="4476546" y="2715916"/>
              <a:chExt cx="1848648" cy="1844036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4951474" y="3176925"/>
                <a:ext cx="898792" cy="461009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4951474" y="2715916"/>
                <a:ext cx="898792" cy="461009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4951474" y="4098943"/>
                <a:ext cx="898792" cy="461009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4951474" y="3637934"/>
                <a:ext cx="898792" cy="461009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5850266" y="3176924"/>
                <a:ext cx="474928" cy="461009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4476546" y="3176925"/>
                <a:ext cx="474928" cy="461009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箭头: 右 18"/>
            <p:cNvSpPr/>
            <p:nvPr/>
          </p:nvSpPr>
          <p:spPr>
            <a:xfrm>
              <a:off x="4128830" y="3520403"/>
              <a:ext cx="219957" cy="249382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9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70204" y="350001"/>
            <a:ext cx="7733282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长方体表面积的计算方法是什么？</a:t>
            </a:r>
          </a:p>
        </p:txBody>
      </p:sp>
      <p:sp>
        <p:nvSpPr>
          <p:cNvPr id="39" name="TextBox 15"/>
          <p:cNvSpPr txBox="1">
            <a:spLocks noChangeArrowheads="1"/>
          </p:cNvSpPr>
          <p:nvPr/>
        </p:nvSpPr>
        <p:spPr bwMode="auto">
          <a:xfrm>
            <a:off x="645879" y="1610524"/>
            <a:ext cx="7825264" cy="58631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长方体的表面积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（长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高）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×2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645879" y="2456674"/>
            <a:ext cx="7825264" cy="58631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用字母表示为</a:t>
            </a:r>
            <a:r>
              <a:rPr lang="en-US" altLang="zh-CN" sz="2800" b="1" i="1" dirty="0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S=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i="1" dirty="0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（</a:t>
            </a:r>
            <a:r>
              <a:rPr lang="en-US" altLang="zh-CN" sz="2800" b="1" i="1" dirty="0" err="1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ab+ah+bh</a:t>
            </a:r>
            <a:r>
              <a:rPr lang="zh-CN" altLang="en-US" sz="2800" b="1" i="1" dirty="0">
                <a:solidFill>
                  <a:srgbClr val="FF0000"/>
                </a:solidFill>
                <a:latin typeface="+mn-lt"/>
                <a:ea typeface="楷体" panose="02010609060101010101" pitchFamily="49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32179" y="315497"/>
            <a:ext cx="7733282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正方体表面积的计算方法是什么？</a:t>
            </a:r>
          </a:p>
        </p:txBody>
      </p:sp>
      <p:sp>
        <p:nvSpPr>
          <p:cNvPr id="39" name="TextBox 15"/>
          <p:cNvSpPr txBox="1">
            <a:spLocks noChangeArrowheads="1"/>
          </p:cNvSpPr>
          <p:nvPr/>
        </p:nvSpPr>
        <p:spPr bwMode="auto">
          <a:xfrm>
            <a:off x="1241073" y="1903808"/>
            <a:ext cx="6661854" cy="51764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正方体的表面积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×6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5"/>
              <p:cNvSpPr txBox="1">
                <a:spLocks noChangeArrowheads="1"/>
              </p:cNvSpPr>
              <p:nvPr/>
            </p:nvSpPr>
            <p:spPr bwMode="auto">
              <a:xfrm>
                <a:off x="1241073" y="2749958"/>
                <a:ext cx="6661854" cy="55560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zh-CN" altLang="en-US" sz="2800" b="1" dirty="0">
                    <a:latin typeface="楷体" pitchFamily="49" charset="-122"/>
                    <a:ea typeface="楷体" pitchFamily="49" charset="-122"/>
                  </a:rPr>
                  <a:t>用字母表示为</a:t>
                </a:r>
                <a:r>
                  <a:rPr lang="en-US" altLang="zh-CN" sz="2800" b="1" i="1" dirty="0">
                    <a:solidFill>
                      <a:srgbClr val="FF0000"/>
                    </a:solidFill>
                    <a:latin typeface="+mn-lt"/>
                    <a:ea typeface="楷体" pitchFamily="49" charset="-122"/>
                  </a:rPr>
                  <a:t>S=</a:t>
                </a:r>
                <a:r>
                  <a:rPr lang="en-US" altLang="zh-CN" sz="28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</m:ctrlPr>
                      </m:sSupPr>
                      <m:e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𝒂</m:t>
                        </m:r>
                      </m:e>
                      <m:sup>
                        <m:r>
                          <a:rPr lang="en-US" altLang="zh-CN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anose="02010609060101010101" pitchFamily="49" charset="-122"/>
                          </a:rPr>
                          <m:t>𝟐</m:t>
                        </m:r>
                      </m:sup>
                    </m:sSup>
                  </m:oMath>
                </a14:m>
                <a:endParaRPr lang="zh-CN" altLang="en-US" sz="2800" b="1" i="1" dirty="0">
                  <a:latin typeface="+mn-lt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11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40790" y="2750185"/>
                <a:ext cx="6661785" cy="722630"/>
              </a:xfrm>
              <a:prstGeom prst="rect">
                <a:avLst/>
              </a:prstGeom>
              <a:blipFill rotWithShape="1">
                <a:blip r:embed="rId2"/>
                <a:stretch>
                  <a:fillRect l="-2289" t="-8791" b="-329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9" grpId="0"/>
      <p:bldP spid="11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09818" y="358625"/>
            <a:ext cx="6865767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什么是体积？体积的单位有哪些？</a:t>
            </a:r>
          </a:p>
        </p:txBody>
      </p:sp>
      <p:sp>
        <p:nvSpPr>
          <p:cNvPr id="110" name="TextBox 15"/>
          <p:cNvSpPr txBox="1">
            <a:spLocks noChangeArrowheads="1"/>
          </p:cNvSpPr>
          <p:nvPr/>
        </p:nvSpPr>
        <p:spPr bwMode="auto">
          <a:xfrm>
            <a:off x="1090621" y="1271167"/>
            <a:ext cx="6203670" cy="58631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物体所占空间的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大小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叫作物体的体积。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5"/>
              <p:cNvSpPr txBox="1">
                <a:spLocks noChangeArrowheads="1"/>
              </p:cNvSpPr>
              <p:nvPr/>
            </p:nvSpPr>
            <p:spPr bwMode="auto">
              <a:xfrm>
                <a:off x="952605" y="1892996"/>
                <a:ext cx="7044088" cy="11150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zh-CN" altLang="en-US" sz="2800" b="1" dirty="0">
                    <a:latin typeface="楷体" pitchFamily="49" charset="-122"/>
                    <a:ea typeface="楷体" pitchFamily="49" charset="-122"/>
                  </a:rPr>
                  <a:t>常用的体积单位有立方米、立方分米、立方厘米，用字母分别表示为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sSupPr>
                      <m:e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𝒎</m:t>
                        </m:r>
                      </m:e>
                      <m:sup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sup>
                    </m:sSup>
                    <m:r>
                      <a:rPr lang="zh-CN" altLang="en-US" sz="2800" b="1" i="1" smtClean="0">
                        <a:latin typeface="Cambria Math" panose="02040503050406030204" pitchFamily="18" charset="0"/>
                        <a:ea typeface="楷体" pitchFamily="49" charset="-122"/>
                      </a:rPr>
                      <m:t>、</m:t>
                    </m:r>
                  </m:oMath>
                </a14:m>
                <a:r>
                  <a:rPr lang="en-US" altLang="zh-CN" sz="2800" b="1" dirty="0">
                    <a:ea typeface="楷体" pitchFamily="49" charset="-122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sSupPr>
                      <m:e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𝒅</m:t>
                        </m:r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𝒎</m:t>
                        </m:r>
                      </m:e>
                      <m:sup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sup>
                    </m:sSup>
                    <m:r>
                      <a:rPr lang="zh-CN" altLang="en-US" sz="2800" b="1" i="1">
                        <a:latin typeface="Cambria Math" panose="02040503050406030204" pitchFamily="18" charset="0"/>
                        <a:ea typeface="楷体" pitchFamily="49" charset="-122"/>
                      </a:rPr>
                      <m:t>、</m:t>
                    </m:r>
                    <m:sSup>
                      <m:sSup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sSupPr>
                      <m:e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𝒄</m:t>
                        </m:r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𝒎</m:t>
                        </m:r>
                      </m:e>
                      <m:sup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zh-CN" altLang="en-US" sz="2800" b="1" dirty="0">
                    <a:latin typeface="楷体" pitchFamily="49" charset="-122"/>
                    <a:ea typeface="楷体" pitchFamily="49" charset="-122"/>
                  </a:rPr>
                  <a:t>。</a:t>
                </a:r>
              </a:p>
            </p:txBody>
          </p:sp>
        </mc:Choice>
        <mc:Fallback xmlns="">
          <p:sp>
            <p:nvSpPr>
              <p:cNvPr id="13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52605" y="1892996"/>
                <a:ext cx="7044088" cy="1115049"/>
              </a:xfrm>
              <a:prstGeom prst="rect">
                <a:avLst/>
              </a:prstGeom>
              <a:blipFill rotWithShape="1">
                <a:blip r:embed="rId2"/>
                <a:stretch>
                  <a:fillRect l="-2076" t="-4945" r="-7093" b="-93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10" grpId="0"/>
      <p:bldP spid="13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1072</Words>
  <Application>Microsoft Office PowerPoint</Application>
  <PresentationFormat>全屏显示(16:9)</PresentationFormat>
  <Paragraphs>109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黑体</vt:lpstr>
      <vt:lpstr>楷体</vt:lpstr>
      <vt:lpstr>宋体</vt:lpstr>
      <vt:lpstr>微软雅黑</vt:lpstr>
      <vt:lpstr>幼圆</vt:lpstr>
      <vt:lpstr>Arial</vt:lpstr>
      <vt:lpstr>Calibri</vt:lpstr>
      <vt:lpstr>Cambria Math</vt:lpstr>
      <vt:lpstr>Times New Roman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lcj</dc:creator>
  <cp:lastModifiedBy>Lenovo</cp:lastModifiedBy>
  <cp:revision>849</cp:revision>
  <dcterms:created xsi:type="dcterms:W3CDTF">2016-06-05T01:28:00Z</dcterms:created>
  <dcterms:modified xsi:type="dcterms:W3CDTF">2019-10-18T08:33:39Z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